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9" r:id="rId7"/>
    <p:sldId id="260" r:id="rId8"/>
    <p:sldId id="261" r:id="rId9"/>
    <p:sldId id="267" r:id="rId10"/>
    <p:sldId id="305" r:id="rId11"/>
    <p:sldId id="265" r:id="rId12"/>
    <p:sldId id="286" r:id="rId13"/>
    <p:sldId id="296" r:id="rId14"/>
    <p:sldId id="287" r:id="rId15"/>
    <p:sldId id="295" r:id="rId16"/>
    <p:sldId id="303" r:id="rId17"/>
    <p:sldId id="266" r:id="rId18"/>
    <p:sldId id="300" r:id="rId19"/>
    <p:sldId id="301" r:id="rId20"/>
    <p:sldId id="304" r:id="rId21"/>
    <p:sldId id="275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199"/>
    <a:srgbClr val="9FEFE0"/>
    <a:srgbClr val="009FE3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23CF5-6B7A-4489-B172-C42C1B9F62FB}" v="5" dt="2023-09-12T07:25:20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247" autoAdjust="0"/>
  </p:normalViewPr>
  <p:slideViewPr>
    <p:cSldViewPr snapToGrid="0" showGuides="1">
      <p:cViewPr>
        <p:scale>
          <a:sx n="86" d="100"/>
          <a:sy n="86" d="100"/>
        </p:scale>
        <p:origin x="3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EC67C-43A0-4C7A-B9D5-525EF0940F0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943EA28-6701-4B0F-9311-DAA8D466A301}">
      <dgm:prSet phldrT="[Text]" custT="1"/>
      <dgm:spPr/>
      <dgm:t>
        <a:bodyPr/>
        <a:lstStyle/>
        <a:p>
          <a:r>
            <a:rPr lang="en-US" sz="1400" b="1" i="1" dirty="0">
              <a:solidFill>
                <a:schemeClr val="tx1"/>
              </a:solidFill>
            </a:rPr>
            <a:t>Global overview of transparency</a:t>
          </a:r>
          <a:endParaRPr lang="en-GB" sz="1400" b="1" i="1" dirty="0">
            <a:solidFill>
              <a:schemeClr val="tx1"/>
            </a:solidFill>
          </a:endParaRPr>
        </a:p>
      </dgm:t>
    </dgm:pt>
    <dgm:pt modelId="{3DD392D0-C6FD-4D63-87D8-538F947F39F0}" type="parTrans" cxnId="{F3871455-C425-4197-8294-0D120F376EE8}">
      <dgm:prSet/>
      <dgm:spPr/>
      <dgm:t>
        <a:bodyPr/>
        <a:lstStyle/>
        <a:p>
          <a:endParaRPr lang="en-GB" sz="1400">
            <a:solidFill>
              <a:schemeClr val="tx1"/>
            </a:solidFill>
          </a:endParaRPr>
        </a:p>
      </dgm:t>
    </dgm:pt>
    <dgm:pt modelId="{98351DC2-F237-41FB-9E6E-41E1B6F016D1}" type="sibTrans" cxnId="{F3871455-C425-4197-8294-0D120F376EE8}">
      <dgm:prSet/>
      <dgm:spPr/>
      <dgm:t>
        <a:bodyPr/>
        <a:lstStyle/>
        <a:p>
          <a:endParaRPr lang="en-GB" sz="1400">
            <a:solidFill>
              <a:schemeClr val="tx1"/>
            </a:solidFill>
          </a:endParaRPr>
        </a:p>
      </dgm:t>
    </dgm:pt>
    <dgm:pt modelId="{5CE34DC5-BDC0-4FAF-B992-2D5ADF01D670}">
      <dgm:prSet phldrT="[Text]" custT="1"/>
      <dgm:spPr>
        <a:solidFill>
          <a:schemeClr val="accent5">
            <a:lumMod val="20000"/>
            <a:lumOff val="80000"/>
          </a:schemeClr>
        </a:solidFill>
        <a:ln w="19050">
          <a:solidFill>
            <a:srgbClr val="25B199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At a glance global transparency information through dynamic maps</a:t>
          </a:r>
          <a:endParaRPr lang="en-GB" sz="1400" dirty="0">
            <a:solidFill>
              <a:schemeClr val="tx1"/>
            </a:solidFill>
          </a:endParaRPr>
        </a:p>
      </dgm:t>
    </dgm:pt>
    <dgm:pt modelId="{62B23C63-0723-415E-9476-303534CFFC6C}" type="parTrans" cxnId="{3BE5AA9C-E522-4E88-BFDA-693E718D71C0}">
      <dgm:prSet/>
      <dgm:spPr/>
      <dgm:t>
        <a:bodyPr/>
        <a:lstStyle/>
        <a:p>
          <a:endParaRPr lang="en-GB" sz="1400">
            <a:solidFill>
              <a:schemeClr val="tx1"/>
            </a:solidFill>
          </a:endParaRPr>
        </a:p>
      </dgm:t>
    </dgm:pt>
    <dgm:pt modelId="{5F1D0B15-00BE-4E22-BB64-2BBBBEB9D9DD}" type="sibTrans" cxnId="{3BE5AA9C-E522-4E88-BFDA-693E718D71C0}">
      <dgm:prSet/>
      <dgm:spPr/>
      <dgm:t>
        <a:bodyPr/>
        <a:lstStyle/>
        <a:p>
          <a:endParaRPr lang="en-GB" sz="1400">
            <a:solidFill>
              <a:schemeClr val="tx1"/>
            </a:solidFill>
          </a:endParaRPr>
        </a:p>
      </dgm:t>
    </dgm:pt>
    <dgm:pt modelId="{1BECA326-5238-433C-BBED-51C9F6D10F0F}">
      <dgm:prSet phldrT="[Text]" custT="1"/>
      <dgm:spPr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Latest information on transparency events, news, opportunities and knowledge products 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3C0D37AE-AF96-4A40-9EB2-E4E895A125F1}" type="parTrans" cxnId="{66E8D335-E6F9-4EAE-9150-9B71C56A8D0B}">
      <dgm:prSet/>
      <dgm:spPr/>
      <dgm:t>
        <a:bodyPr/>
        <a:lstStyle/>
        <a:p>
          <a:endParaRPr lang="en-GB" sz="1400">
            <a:solidFill>
              <a:schemeClr val="tx1"/>
            </a:solidFill>
          </a:endParaRPr>
        </a:p>
      </dgm:t>
    </dgm:pt>
    <dgm:pt modelId="{6AB191C9-B522-451D-8248-AE15865D4763}" type="sibTrans" cxnId="{66E8D335-E6F9-4EAE-9150-9B71C56A8D0B}">
      <dgm:prSet/>
      <dgm:spPr/>
      <dgm:t>
        <a:bodyPr/>
        <a:lstStyle/>
        <a:p>
          <a:endParaRPr lang="en-GB" sz="1400">
            <a:solidFill>
              <a:schemeClr val="tx1"/>
            </a:solidFill>
          </a:endParaRPr>
        </a:p>
      </dgm:t>
    </dgm:pt>
    <dgm:pt modelId="{8D85A296-C19C-4D55-AC5D-B0173C2AFD0B}">
      <dgm:prSet phldrT="[Text]" custT="1"/>
      <dgm:spPr/>
      <dgm:t>
        <a:bodyPr vert="horz"/>
        <a:lstStyle/>
        <a:p>
          <a:r>
            <a:rPr lang="en-US" sz="1400" b="1" i="1" dirty="0">
              <a:solidFill>
                <a:schemeClr val="tx1"/>
              </a:solidFill>
            </a:rPr>
            <a:t>Detailed transparency information</a:t>
          </a:r>
          <a:endParaRPr lang="en-GB" sz="1400" b="1" i="1" dirty="0">
            <a:solidFill>
              <a:schemeClr val="tx1"/>
            </a:solidFill>
          </a:endParaRPr>
        </a:p>
      </dgm:t>
    </dgm:pt>
    <dgm:pt modelId="{805F95DA-FCAE-4680-92B2-6F0E724E54A4}" type="parTrans" cxnId="{EE0765E8-AB29-4315-8480-19809D7B685E}">
      <dgm:prSet/>
      <dgm:spPr/>
      <dgm:t>
        <a:bodyPr/>
        <a:lstStyle/>
        <a:p>
          <a:endParaRPr lang="en-GB" sz="1400">
            <a:solidFill>
              <a:schemeClr val="tx1"/>
            </a:solidFill>
          </a:endParaRPr>
        </a:p>
      </dgm:t>
    </dgm:pt>
    <dgm:pt modelId="{290AE80C-7934-4AB1-B8D4-3A44FDBEEA96}" type="sibTrans" cxnId="{EE0765E8-AB29-4315-8480-19809D7B685E}">
      <dgm:prSet/>
      <dgm:spPr/>
      <dgm:t>
        <a:bodyPr/>
        <a:lstStyle/>
        <a:p>
          <a:endParaRPr lang="en-GB" sz="1400">
            <a:solidFill>
              <a:schemeClr val="tx1"/>
            </a:solidFill>
          </a:endParaRPr>
        </a:p>
      </dgm:t>
    </dgm:pt>
    <dgm:pt modelId="{F0305D93-60FA-47B5-9840-57F2698515E7}">
      <dgm:prSet phldrT="[Text]" custT="1"/>
      <dgm:spPr/>
      <dgm:t>
        <a:bodyPr/>
        <a:lstStyle/>
        <a:p>
          <a:r>
            <a:rPr lang="en-US" sz="1400" b="1" i="1" dirty="0">
              <a:solidFill>
                <a:schemeClr val="tx1"/>
              </a:solidFill>
            </a:rPr>
            <a:t>Staying up-to-date on the latest development in the transparency space</a:t>
          </a:r>
          <a:endParaRPr lang="en-GB" sz="1400" b="1" i="1" dirty="0">
            <a:solidFill>
              <a:schemeClr val="tx1"/>
            </a:solidFill>
          </a:endParaRPr>
        </a:p>
      </dgm:t>
    </dgm:pt>
    <dgm:pt modelId="{7055E929-2CBB-4E60-A5A9-2F8FA08DEB9D}" type="sibTrans" cxnId="{7FC8B7C0-A756-40AF-89B8-413DD28B955A}">
      <dgm:prSet/>
      <dgm:spPr/>
      <dgm:t>
        <a:bodyPr/>
        <a:lstStyle/>
        <a:p>
          <a:endParaRPr lang="en-GB" sz="1400">
            <a:solidFill>
              <a:schemeClr val="tx1"/>
            </a:solidFill>
          </a:endParaRPr>
        </a:p>
      </dgm:t>
    </dgm:pt>
    <dgm:pt modelId="{29776D13-86D4-489E-BEBB-140AFD6F8AD2}" type="parTrans" cxnId="{7FC8B7C0-A756-40AF-89B8-413DD28B955A}">
      <dgm:prSet/>
      <dgm:spPr/>
      <dgm:t>
        <a:bodyPr/>
        <a:lstStyle/>
        <a:p>
          <a:endParaRPr lang="en-GB" sz="1400">
            <a:solidFill>
              <a:schemeClr val="tx1"/>
            </a:solidFill>
          </a:endParaRPr>
        </a:p>
      </dgm:t>
    </dgm:pt>
    <dgm:pt modelId="{918FEE5F-E4E6-4571-8BB5-B3E5E9462743}">
      <dgm:prSet phldrT="[Text]" custT="1"/>
      <dgm:spPr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Country Profiles with information on transparency reports, events, news and all projects in the country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88055D03-9DFF-474D-9B68-03B9FA82976B}" type="parTrans" cxnId="{6BA685B7-8FD4-4EA2-945F-C6C3D1BACD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0B4E9BF-689E-4617-9173-CEAAAD12C741}" type="sibTrans" cxnId="{6BA685B7-8FD4-4EA2-945F-C6C3D1BACD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097EF90-9762-4BA3-97F2-F1EC29139807}">
      <dgm:prSet phldrT="[Text]" custT="1"/>
      <dgm:spPr>
        <a:solidFill>
          <a:schemeClr val="accent5">
            <a:lumMod val="20000"/>
            <a:lumOff val="80000"/>
          </a:schemeClr>
        </a:solidFill>
        <a:ln w="19050">
          <a:solidFill>
            <a:srgbClr val="25B199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Project database of all transparency projects</a:t>
          </a:r>
          <a:endParaRPr lang="en-GB" sz="1400" dirty="0">
            <a:solidFill>
              <a:schemeClr val="tx1"/>
            </a:solidFill>
          </a:endParaRPr>
        </a:p>
      </dgm:t>
    </dgm:pt>
    <dgm:pt modelId="{1CD42992-D778-491F-BE89-697522510170}" type="parTrans" cxnId="{02D6A4D5-457F-4E20-B8E5-C2D7645D9AB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E06BD57-EAC8-4C70-8B73-162BEC80B99C}" type="sibTrans" cxnId="{02D6A4D5-457F-4E20-B8E5-C2D7645D9AB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FC642C4-639D-4F66-A2C5-DB6EE964557D}">
      <dgm:prSet phldrT="[Text]" custT="1"/>
      <dgm:spPr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Project Profiles with relevant project details, project news &amp; events, project documents, and implementation progress 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A026958B-0B84-4300-8E78-D9FEC5C4D1FD}" type="parTrans" cxnId="{D0C11B93-CD44-42A1-88A8-18BAC56633E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7460A3F-F04C-4623-8715-66F6D2D3B265}" type="sibTrans" cxnId="{D0C11B93-CD44-42A1-88A8-18BAC56633E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F3AAC5C-88D1-4D5F-88E8-2000E39A0A19}">
      <dgm:prSet phldrT="[Text]" custT="1"/>
      <dgm:spPr/>
      <dgm:t>
        <a:bodyPr vert="horz"/>
        <a:lstStyle/>
        <a:p>
          <a:r>
            <a:rPr lang="en-US" sz="1400" b="1" i="1" dirty="0">
              <a:solidFill>
                <a:schemeClr val="tx1"/>
              </a:solidFill>
            </a:rPr>
            <a:t>Peer-to-peer exchange and learning</a:t>
          </a:r>
          <a:endParaRPr lang="en-GB" sz="1400" b="1" i="1" dirty="0">
            <a:solidFill>
              <a:schemeClr val="tx1"/>
            </a:solidFill>
          </a:endParaRPr>
        </a:p>
      </dgm:t>
    </dgm:pt>
    <dgm:pt modelId="{8D4D4723-C173-441F-9675-8C0903E632BD}" type="parTrans" cxnId="{13E8CD16-B157-4060-B98B-6EAFF012765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F4D8B2D-6D4A-467E-8B88-1B42AB312C54}" type="sibTrans" cxnId="{13E8CD16-B157-4060-B98B-6EAFF012765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782C722-0C30-40FB-A041-17CC24E78901}">
      <dgm:prSet phldrT="[Text]" custT="1"/>
      <dgm:spPr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Dedicated spaces for Transparency Networks, including Network Forum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BD05188E-F3D4-45B7-8E17-E8E8E0C07589}" type="parTrans" cxnId="{848EDBCC-E546-499C-8941-33CBDD30FC8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262B988-FCBA-4FEA-9070-1EBAF8BB9725}" type="sibTrans" cxnId="{848EDBCC-E546-499C-8941-33CBDD30FC8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7DA1F8C-ACD5-443B-B5F3-892856F093DD}">
      <dgm:prSet phldrT="[Text]" custT="1"/>
      <dgm:spPr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Communities of Practice place (still under development) for all registered users as a dynamic hub for thematic discussions, knowledge sharing, and important announcements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4D3BA0BF-6780-49FE-B48C-6BD4DDC0929B}" type="parTrans" cxnId="{6334605E-2453-4AA2-A001-A2C2C451F13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D39A388-8845-4BAD-B281-4B97D91BB7CC}" type="sibTrans" cxnId="{6334605E-2453-4AA2-A001-A2C2C451F13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91CFDA7-597D-4418-BF38-A1E78170D155}">
      <dgm:prSet phldrT="[Text]" custT="1"/>
      <dgm:spPr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Agency Pages with detailed information on projects and how to access support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A65EA93F-0F75-4548-B454-871D613127F3}" type="parTrans" cxnId="{0AB79F68-FD4F-490D-85E5-972B22A8BE2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EF4C1D5-5088-49E7-97DE-44563E093A7C}" type="sibTrans" cxnId="{0AB79F68-FD4F-490D-85E5-972B22A8BE2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F060A1B-EA2B-4A09-964F-CD61AA3D4C84}">
      <dgm:prSet phldrT="[Text]" custT="1"/>
      <dgm:spPr/>
      <dgm:t>
        <a:bodyPr vert="horz"/>
        <a:lstStyle/>
        <a:p>
          <a:r>
            <a:rPr lang="en-US" sz="1400" b="1" i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Coordination among support providers</a:t>
          </a:r>
          <a:endParaRPr lang="en-GB" sz="1400" b="1" i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49570307-3717-4D28-981E-C5A2C11F9F74}" type="parTrans" cxnId="{A44A912C-C206-4E9F-9017-4081DCFD037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AAF1972-EEDD-4695-9D7C-2D1AFD1FA070}" type="sibTrans" cxnId="{A44A912C-C206-4E9F-9017-4081DCFD037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8C847B7-768D-4FF1-AB30-69046E42545C}">
      <dgm:prSet phldrT="[Text]" custT="1"/>
      <dgm:spPr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Planning tool for support providers on upcoming trainings, events and knowledge products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A5DC591B-802D-41C2-B119-9E4CFB4876BF}" type="parTrans" cxnId="{F5F0814B-D1FC-4236-9049-D9A0891B4A5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2B5DDFE-7613-44CD-9D37-71B29B4CB3D0}" type="sibTrans" cxnId="{F5F0814B-D1FC-4236-9049-D9A0891B4A5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A084B6D-B6D7-445A-9946-2C2F77E956CD}">
      <dgm:prSet phldrT="[Text]" custT="1"/>
      <dgm:spPr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Country profiles with list of all transparency projects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FEBEFD83-9A65-4DEB-B5AD-E4790A351A85}" type="parTrans" cxnId="{A82EA66C-7546-4253-9F10-877B53F37A5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5EFC548-F7CB-4CD4-9D25-A5B1984E95E6}" type="sibTrans" cxnId="{A82EA66C-7546-4253-9F10-877B53F37A5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A8BDCE-2278-4A0E-BFC9-D2FB62F9BB9F}" type="pres">
      <dgm:prSet presAssocID="{450EC67C-43A0-4C7A-B9D5-525EF0940F0E}" presName="Name0" presStyleCnt="0">
        <dgm:presLayoutVars>
          <dgm:dir/>
          <dgm:animLvl val="lvl"/>
          <dgm:resizeHandles val="exact"/>
        </dgm:presLayoutVars>
      </dgm:prSet>
      <dgm:spPr/>
    </dgm:pt>
    <dgm:pt modelId="{4EE10A42-D2A9-4AC6-87F0-C6E3C778D109}" type="pres">
      <dgm:prSet presAssocID="{C943EA28-6701-4B0F-9311-DAA8D466A301}" presName="linNode" presStyleCnt="0"/>
      <dgm:spPr/>
    </dgm:pt>
    <dgm:pt modelId="{95FE6A74-742F-416C-92F9-D93BAA937D04}" type="pres">
      <dgm:prSet presAssocID="{C943EA28-6701-4B0F-9311-DAA8D466A301}" presName="parTx" presStyleLbl="revTx" presStyleIdx="0" presStyleCnt="5">
        <dgm:presLayoutVars>
          <dgm:chMax val="1"/>
          <dgm:bulletEnabled val="1"/>
        </dgm:presLayoutVars>
      </dgm:prSet>
      <dgm:spPr/>
    </dgm:pt>
    <dgm:pt modelId="{7DCC5FDC-21DC-48F6-A033-EBE1FACE7A22}" type="pres">
      <dgm:prSet presAssocID="{C943EA28-6701-4B0F-9311-DAA8D466A301}" presName="bracket" presStyleLbl="parChTrans1D1" presStyleIdx="0" presStyleCnt="5"/>
      <dgm:spPr>
        <a:ln>
          <a:solidFill>
            <a:schemeClr val="tx2">
              <a:lumMod val="75000"/>
            </a:schemeClr>
          </a:solidFill>
        </a:ln>
      </dgm:spPr>
    </dgm:pt>
    <dgm:pt modelId="{09F819A7-0AB8-4DD6-858C-B49042E1D7C3}" type="pres">
      <dgm:prSet presAssocID="{C943EA28-6701-4B0F-9311-DAA8D466A301}" presName="spH" presStyleCnt="0"/>
      <dgm:spPr/>
    </dgm:pt>
    <dgm:pt modelId="{2713226C-DE3D-43FD-9BF5-8EC77000F070}" type="pres">
      <dgm:prSet presAssocID="{C943EA28-6701-4B0F-9311-DAA8D466A301}" presName="desTx" presStyleLbl="node1" presStyleIdx="0" presStyleCnt="5" custLinFactNeighborY="3347">
        <dgm:presLayoutVars>
          <dgm:bulletEnabled val="1"/>
        </dgm:presLayoutVars>
      </dgm:prSet>
      <dgm:spPr/>
    </dgm:pt>
    <dgm:pt modelId="{B7AD93C7-6718-48E2-88E5-EC4E560FE384}" type="pres">
      <dgm:prSet presAssocID="{98351DC2-F237-41FB-9E6E-41E1B6F016D1}" presName="spV" presStyleCnt="0"/>
      <dgm:spPr/>
    </dgm:pt>
    <dgm:pt modelId="{F10D5DD6-6E93-4AA2-87B3-75BBBB353182}" type="pres">
      <dgm:prSet presAssocID="{F0305D93-60FA-47B5-9840-57F2698515E7}" presName="linNode" presStyleCnt="0"/>
      <dgm:spPr/>
    </dgm:pt>
    <dgm:pt modelId="{CF183EA2-B4EC-4A50-86A5-C5106F526A60}" type="pres">
      <dgm:prSet presAssocID="{F0305D93-60FA-47B5-9840-57F2698515E7}" presName="parTx" presStyleLbl="revTx" presStyleIdx="1" presStyleCnt="5">
        <dgm:presLayoutVars>
          <dgm:chMax val="1"/>
          <dgm:bulletEnabled val="1"/>
        </dgm:presLayoutVars>
      </dgm:prSet>
      <dgm:spPr/>
    </dgm:pt>
    <dgm:pt modelId="{7357EDE8-00BA-495D-96BA-A6F3D45E7941}" type="pres">
      <dgm:prSet presAssocID="{F0305D93-60FA-47B5-9840-57F2698515E7}" presName="bracket" presStyleLbl="parChTrans1D1" presStyleIdx="1" presStyleCnt="5"/>
      <dgm:spPr>
        <a:xfrm>
          <a:off x="1914432" y="588459"/>
          <a:ext cx="382886" cy="66824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gm:spPr>
    </dgm:pt>
    <dgm:pt modelId="{D820F347-A642-47B2-8F03-0760389E7AD3}" type="pres">
      <dgm:prSet presAssocID="{F0305D93-60FA-47B5-9840-57F2698515E7}" presName="spH" presStyleCnt="0"/>
      <dgm:spPr/>
    </dgm:pt>
    <dgm:pt modelId="{ABBC19CF-DD33-4283-A4FF-E3226A588342}" type="pres">
      <dgm:prSet presAssocID="{F0305D93-60FA-47B5-9840-57F2698515E7}" presName="desTx" presStyleLbl="node1" presStyleIdx="1" presStyleCnt="5">
        <dgm:presLayoutVars>
          <dgm:bulletEnabled val="1"/>
        </dgm:presLayoutVars>
      </dgm:prSet>
      <dgm:spPr>
        <a:xfrm>
          <a:off x="2450473" y="588459"/>
          <a:ext cx="5207257" cy="668249"/>
        </a:xfrm>
        <a:prstGeom prst="rect">
          <a:avLst/>
        </a:prstGeom>
      </dgm:spPr>
    </dgm:pt>
    <dgm:pt modelId="{0BA997B4-03E2-4C5A-955A-E9F52AF19E3F}" type="pres">
      <dgm:prSet presAssocID="{7055E929-2CBB-4E60-A5A9-2F8FA08DEB9D}" presName="spV" presStyleCnt="0"/>
      <dgm:spPr/>
    </dgm:pt>
    <dgm:pt modelId="{AA3D9211-0AA1-4ACE-B840-39F6316490DD}" type="pres">
      <dgm:prSet presAssocID="{8D85A296-C19C-4D55-AC5D-B0173C2AFD0B}" presName="linNode" presStyleCnt="0"/>
      <dgm:spPr/>
    </dgm:pt>
    <dgm:pt modelId="{903ECEFC-A431-482E-AE4C-3024919527F0}" type="pres">
      <dgm:prSet presAssocID="{8D85A296-C19C-4D55-AC5D-B0173C2AFD0B}" presName="parTx" presStyleLbl="revTx" presStyleIdx="2" presStyleCnt="5">
        <dgm:presLayoutVars>
          <dgm:chMax val="1"/>
          <dgm:bulletEnabled val="1"/>
        </dgm:presLayoutVars>
      </dgm:prSet>
      <dgm:spPr/>
    </dgm:pt>
    <dgm:pt modelId="{ECAAC886-B6D4-474F-B80F-9EB79F619CAE}" type="pres">
      <dgm:prSet presAssocID="{8D85A296-C19C-4D55-AC5D-B0173C2AFD0B}" presName="bracket" presStyleLbl="parChTrans1D1" presStyleIdx="2" presStyleCnt="5"/>
      <dgm:spPr>
        <a:xfrm>
          <a:off x="1914432" y="1299909"/>
          <a:ext cx="382886" cy="134485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gm:spPr>
    </dgm:pt>
    <dgm:pt modelId="{78066B31-30C0-4423-804A-0B17991DEAD3}" type="pres">
      <dgm:prSet presAssocID="{8D85A296-C19C-4D55-AC5D-B0173C2AFD0B}" presName="spH" presStyleCnt="0"/>
      <dgm:spPr/>
    </dgm:pt>
    <dgm:pt modelId="{0B62308E-DB30-4EC6-82BB-31698C7E2917}" type="pres">
      <dgm:prSet presAssocID="{8D85A296-C19C-4D55-AC5D-B0173C2AFD0B}" presName="desTx" presStyleLbl="node1" presStyleIdx="2" presStyleCnt="5">
        <dgm:presLayoutVars>
          <dgm:bulletEnabled val="1"/>
        </dgm:presLayoutVars>
      </dgm:prSet>
      <dgm:spPr>
        <a:xfrm>
          <a:off x="2450473" y="1299909"/>
          <a:ext cx="5207257" cy="1344853"/>
        </a:xfrm>
        <a:prstGeom prst="rect">
          <a:avLst/>
        </a:prstGeom>
      </dgm:spPr>
    </dgm:pt>
    <dgm:pt modelId="{FEB6EFD7-16CC-4D4E-B8E9-88DA75D27B1F}" type="pres">
      <dgm:prSet presAssocID="{290AE80C-7934-4AB1-B8D4-3A44FDBEEA96}" presName="spV" presStyleCnt="0"/>
      <dgm:spPr/>
    </dgm:pt>
    <dgm:pt modelId="{22818FD6-9A1C-4CDD-AAAB-49FF6D6AC5D3}" type="pres">
      <dgm:prSet presAssocID="{8F3AAC5C-88D1-4D5F-88E8-2000E39A0A19}" presName="linNode" presStyleCnt="0"/>
      <dgm:spPr/>
    </dgm:pt>
    <dgm:pt modelId="{FA6CB7CC-AADC-41E7-AB5F-13D43C4C3218}" type="pres">
      <dgm:prSet presAssocID="{8F3AAC5C-88D1-4D5F-88E8-2000E39A0A19}" presName="parTx" presStyleLbl="revTx" presStyleIdx="3" presStyleCnt="5">
        <dgm:presLayoutVars>
          <dgm:chMax val="1"/>
          <dgm:bulletEnabled val="1"/>
        </dgm:presLayoutVars>
      </dgm:prSet>
      <dgm:spPr/>
    </dgm:pt>
    <dgm:pt modelId="{EB8A487E-41CE-41AD-A9EE-4CD0EBA66A42}" type="pres">
      <dgm:prSet presAssocID="{8F3AAC5C-88D1-4D5F-88E8-2000E39A0A19}" presName="bracket" presStyleLbl="parChTrans1D1" presStyleIdx="3" presStyleCnt="5"/>
      <dgm:spPr>
        <a:xfrm>
          <a:off x="1914432" y="2687962"/>
          <a:ext cx="382886" cy="92093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gm:spPr>
    </dgm:pt>
    <dgm:pt modelId="{7AD15CA3-F513-4481-B37B-99CEB86B8FF5}" type="pres">
      <dgm:prSet presAssocID="{8F3AAC5C-88D1-4D5F-88E8-2000E39A0A19}" presName="spH" presStyleCnt="0"/>
      <dgm:spPr/>
    </dgm:pt>
    <dgm:pt modelId="{A4117378-63D6-4A51-82F5-DB5D51926451}" type="pres">
      <dgm:prSet presAssocID="{8F3AAC5C-88D1-4D5F-88E8-2000E39A0A19}" presName="desTx" presStyleLbl="node1" presStyleIdx="3" presStyleCnt="5">
        <dgm:presLayoutVars>
          <dgm:bulletEnabled val="1"/>
        </dgm:presLayoutVars>
      </dgm:prSet>
      <dgm:spPr>
        <a:xfrm>
          <a:off x="2450473" y="2687962"/>
          <a:ext cx="5207257" cy="920932"/>
        </a:xfrm>
        <a:prstGeom prst="rect">
          <a:avLst/>
        </a:prstGeom>
      </dgm:spPr>
    </dgm:pt>
    <dgm:pt modelId="{8169C3FF-93B4-4F05-AFFC-3111C731903D}" type="pres">
      <dgm:prSet presAssocID="{DF4D8B2D-6D4A-467E-8B88-1B42AB312C54}" presName="spV" presStyleCnt="0"/>
      <dgm:spPr/>
    </dgm:pt>
    <dgm:pt modelId="{A5A77148-F8A5-488C-B773-3BA40931E148}" type="pres">
      <dgm:prSet presAssocID="{BF060A1B-EA2B-4A09-964F-CD61AA3D4C84}" presName="linNode" presStyleCnt="0"/>
      <dgm:spPr/>
    </dgm:pt>
    <dgm:pt modelId="{F2377546-EE0B-420D-A1B1-357C2B79026A}" type="pres">
      <dgm:prSet presAssocID="{BF060A1B-EA2B-4A09-964F-CD61AA3D4C84}" presName="parTx" presStyleLbl="revTx" presStyleIdx="4" presStyleCnt="5">
        <dgm:presLayoutVars>
          <dgm:chMax val="1"/>
          <dgm:bulletEnabled val="1"/>
        </dgm:presLayoutVars>
      </dgm:prSet>
      <dgm:spPr/>
    </dgm:pt>
    <dgm:pt modelId="{82C5D369-556A-447F-ABD3-296B243DB196}" type="pres">
      <dgm:prSet presAssocID="{BF060A1B-EA2B-4A09-964F-CD61AA3D4C84}" presName="bracket" presStyleLbl="parChTrans1D1" presStyleIdx="4" presStyleCnt="5"/>
      <dgm:spPr>
        <a:xfrm>
          <a:off x="1914432" y="3652094"/>
          <a:ext cx="382886" cy="73089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gm:spPr>
    </dgm:pt>
    <dgm:pt modelId="{15063691-ED9E-44E9-A26B-5C764FED1CC2}" type="pres">
      <dgm:prSet presAssocID="{BF060A1B-EA2B-4A09-964F-CD61AA3D4C84}" presName="spH" presStyleCnt="0"/>
      <dgm:spPr/>
    </dgm:pt>
    <dgm:pt modelId="{13B1AC2A-C663-42FC-8E76-4F1827D590DB}" type="pres">
      <dgm:prSet presAssocID="{BF060A1B-EA2B-4A09-964F-CD61AA3D4C84}" presName="desTx" presStyleLbl="node1" presStyleIdx="4" presStyleCnt="5">
        <dgm:presLayoutVars>
          <dgm:bulletEnabled val="1"/>
        </dgm:presLayoutVars>
      </dgm:prSet>
      <dgm:spPr>
        <a:xfrm>
          <a:off x="2450473" y="3652094"/>
          <a:ext cx="5207257" cy="730898"/>
        </a:xfrm>
        <a:prstGeom prst="rect">
          <a:avLst/>
        </a:prstGeom>
      </dgm:spPr>
    </dgm:pt>
  </dgm:ptLst>
  <dgm:cxnLst>
    <dgm:cxn modelId="{13E8CD16-B157-4060-B98B-6EAFF012765A}" srcId="{450EC67C-43A0-4C7A-B9D5-525EF0940F0E}" destId="{8F3AAC5C-88D1-4D5F-88E8-2000E39A0A19}" srcOrd="3" destOrd="0" parTransId="{8D4D4723-C173-441F-9675-8C0903E632BD}" sibTransId="{DF4D8B2D-6D4A-467E-8B88-1B42AB312C54}"/>
    <dgm:cxn modelId="{34318819-82A0-45AC-8BAE-EBCAD00DC261}" type="presOf" srcId="{8D85A296-C19C-4D55-AC5D-B0173C2AFD0B}" destId="{903ECEFC-A431-482E-AE4C-3024919527F0}" srcOrd="0" destOrd="0" presId="urn:diagrams.loki3.com/BracketList"/>
    <dgm:cxn modelId="{A44A912C-C206-4E9F-9017-4081DCFD037F}" srcId="{450EC67C-43A0-4C7A-B9D5-525EF0940F0E}" destId="{BF060A1B-EA2B-4A09-964F-CD61AA3D4C84}" srcOrd="4" destOrd="0" parTransId="{49570307-3717-4D28-981E-C5A2C11F9F74}" sibTransId="{CAAF1972-EEDD-4695-9D7C-2D1AFD1FA070}"/>
    <dgm:cxn modelId="{4AE57E33-B206-4C2D-9B32-6B7673F67717}" type="presOf" srcId="{F0305D93-60FA-47B5-9840-57F2698515E7}" destId="{CF183EA2-B4EC-4A50-86A5-C5106F526A60}" srcOrd="0" destOrd="0" presId="urn:diagrams.loki3.com/BracketList"/>
    <dgm:cxn modelId="{CFB9AC35-111F-488F-A985-0031E85CF0EE}" type="presOf" srcId="{1BECA326-5238-433C-BBED-51C9F6D10F0F}" destId="{ABBC19CF-DD33-4283-A4FF-E3226A588342}" srcOrd="0" destOrd="0" presId="urn:diagrams.loki3.com/BracketList"/>
    <dgm:cxn modelId="{66E8D335-E6F9-4EAE-9150-9B71C56A8D0B}" srcId="{F0305D93-60FA-47B5-9840-57F2698515E7}" destId="{1BECA326-5238-433C-BBED-51C9F6D10F0F}" srcOrd="0" destOrd="0" parTransId="{3C0D37AE-AF96-4A40-9EB2-E4E895A125F1}" sibTransId="{6AB191C9-B522-451D-8248-AE15865D4763}"/>
    <dgm:cxn modelId="{46E9193C-E1F5-4568-9254-ED03816127C6}" type="presOf" srcId="{A91CFDA7-597D-4418-BF38-A1E78170D155}" destId="{0B62308E-DB30-4EC6-82BB-31698C7E2917}" srcOrd="0" destOrd="2" presId="urn:diagrams.loki3.com/BracketList"/>
    <dgm:cxn modelId="{683C065B-1AC6-4C98-8E61-37F6E2CBDD5D}" type="presOf" srcId="{F8C847B7-768D-4FF1-AB30-69046E42545C}" destId="{13B1AC2A-C663-42FC-8E76-4F1827D590DB}" srcOrd="0" destOrd="0" presId="urn:diagrams.loki3.com/BracketList"/>
    <dgm:cxn modelId="{6334605E-2453-4AA2-A001-A2C2C451F138}" srcId="{8F3AAC5C-88D1-4D5F-88E8-2000E39A0A19}" destId="{47DA1F8C-ACD5-443B-B5F3-892856F093DD}" srcOrd="1" destOrd="0" parTransId="{4D3BA0BF-6780-49FE-B48C-6BD4DDC0929B}" sibTransId="{2D39A388-8845-4BAD-B281-4B97D91BB7CC}"/>
    <dgm:cxn modelId="{AB1A4D43-565E-4159-90FE-AFF443529154}" type="presOf" srcId="{2FC642C4-639D-4F66-A2C5-DB6EE964557D}" destId="{0B62308E-DB30-4EC6-82BB-31698C7E2917}" srcOrd="0" destOrd="1" presId="urn:diagrams.loki3.com/BracketList"/>
    <dgm:cxn modelId="{6D147E46-D7D2-4F87-8B7E-BD2F7A6C62EF}" type="presOf" srcId="{BF060A1B-EA2B-4A09-964F-CD61AA3D4C84}" destId="{F2377546-EE0B-420D-A1B1-357C2B79026A}" srcOrd="0" destOrd="0" presId="urn:diagrams.loki3.com/BracketList"/>
    <dgm:cxn modelId="{0AB79F68-FD4F-490D-85E5-972B22A8BE2E}" srcId="{8D85A296-C19C-4D55-AC5D-B0173C2AFD0B}" destId="{A91CFDA7-597D-4418-BF38-A1E78170D155}" srcOrd="2" destOrd="0" parTransId="{A65EA93F-0F75-4548-B454-871D613127F3}" sibTransId="{5EF4C1D5-5088-49E7-97DE-44563E093A7C}"/>
    <dgm:cxn modelId="{92955749-F2E2-48B6-A190-A58DC3225582}" type="presOf" srcId="{C943EA28-6701-4B0F-9311-DAA8D466A301}" destId="{95FE6A74-742F-416C-92F9-D93BAA937D04}" srcOrd="0" destOrd="0" presId="urn:diagrams.loki3.com/BracketList"/>
    <dgm:cxn modelId="{F5F0814B-D1FC-4236-9049-D9A0891B4A55}" srcId="{BF060A1B-EA2B-4A09-964F-CD61AA3D4C84}" destId="{F8C847B7-768D-4FF1-AB30-69046E42545C}" srcOrd="0" destOrd="0" parTransId="{A5DC591B-802D-41C2-B119-9E4CFB4876BF}" sibTransId="{52B5DDFE-7613-44CD-9D37-71B29B4CB3D0}"/>
    <dgm:cxn modelId="{A82EA66C-7546-4253-9F10-877B53F37A57}" srcId="{BF060A1B-EA2B-4A09-964F-CD61AA3D4C84}" destId="{EA084B6D-B6D7-445A-9946-2C2F77E956CD}" srcOrd="1" destOrd="0" parTransId="{FEBEFD83-9A65-4DEB-B5AD-E4790A351A85}" sibTransId="{E5EFC548-F7CB-4CD4-9D25-A5B1984E95E6}"/>
    <dgm:cxn modelId="{114DC573-AC80-49AD-8942-91E43BB27647}" type="presOf" srcId="{47DA1F8C-ACD5-443B-B5F3-892856F093DD}" destId="{A4117378-63D6-4A51-82F5-DB5D51926451}" srcOrd="0" destOrd="1" presId="urn:diagrams.loki3.com/BracketList"/>
    <dgm:cxn modelId="{F3871455-C425-4197-8294-0D120F376EE8}" srcId="{450EC67C-43A0-4C7A-B9D5-525EF0940F0E}" destId="{C943EA28-6701-4B0F-9311-DAA8D466A301}" srcOrd="0" destOrd="0" parTransId="{3DD392D0-C6FD-4D63-87D8-538F947F39F0}" sibTransId="{98351DC2-F237-41FB-9E6E-41E1B6F016D1}"/>
    <dgm:cxn modelId="{BBA72784-4EE6-437E-82C0-019CA54A6E0A}" type="presOf" srcId="{5CE34DC5-BDC0-4FAF-B992-2D5ADF01D670}" destId="{2713226C-DE3D-43FD-9BF5-8EC77000F070}" srcOrd="0" destOrd="0" presId="urn:diagrams.loki3.com/BracketList"/>
    <dgm:cxn modelId="{53BAB287-3F1B-42B8-AB99-9A39E4B1E50F}" type="presOf" srcId="{450EC67C-43A0-4C7A-B9D5-525EF0940F0E}" destId="{6BA8BDCE-2278-4A0E-BFC9-D2FB62F9BB9F}" srcOrd="0" destOrd="0" presId="urn:diagrams.loki3.com/BracketList"/>
    <dgm:cxn modelId="{915AF788-EFDE-44D3-8200-50A1E50FDB69}" type="presOf" srcId="{1782C722-0C30-40FB-A041-17CC24E78901}" destId="{A4117378-63D6-4A51-82F5-DB5D51926451}" srcOrd="0" destOrd="0" presId="urn:diagrams.loki3.com/BracketList"/>
    <dgm:cxn modelId="{6378838E-04F0-4064-8EF5-038EDD809A53}" type="presOf" srcId="{EA084B6D-B6D7-445A-9946-2C2F77E956CD}" destId="{13B1AC2A-C663-42FC-8E76-4F1827D590DB}" srcOrd="0" destOrd="1" presId="urn:diagrams.loki3.com/BracketList"/>
    <dgm:cxn modelId="{D0C11B93-CD44-42A1-88A8-18BAC56633E8}" srcId="{8D85A296-C19C-4D55-AC5D-B0173C2AFD0B}" destId="{2FC642C4-639D-4F66-A2C5-DB6EE964557D}" srcOrd="1" destOrd="0" parTransId="{A026958B-0B84-4300-8E78-D9FEC5C4D1FD}" sibTransId="{87460A3F-F04C-4623-8715-66F6D2D3B265}"/>
    <dgm:cxn modelId="{3BE5AA9C-E522-4E88-BFDA-693E718D71C0}" srcId="{C943EA28-6701-4B0F-9311-DAA8D466A301}" destId="{5CE34DC5-BDC0-4FAF-B992-2D5ADF01D670}" srcOrd="0" destOrd="0" parTransId="{62B23C63-0723-415E-9476-303534CFFC6C}" sibTransId="{5F1D0B15-00BE-4E22-BB64-2BBBBEB9D9DD}"/>
    <dgm:cxn modelId="{E59480AC-95C1-47B7-877D-51C88FFABF25}" type="presOf" srcId="{918FEE5F-E4E6-4571-8BB5-B3E5E9462743}" destId="{0B62308E-DB30-4EC6-82BB-31698C7E2917}" srcOrd="0" destOrd="0" presId="urn:diagrams.loki3.com/BracketList"/>
    <dgm:cxn modelId="{6BA685B7-8FD4-4EA2-945F-C6C3D1BACD2D}" srcId="{8D85A296-C19C-4D55-AC5D-B0173C2AFD0B}" destId="{918FEE5F-E4E6-4571-8BB5-B3E5E9462743}" srcOrd="0" destOrd="0" parTransId="{88055D03-9DFF-474D-9B68-03B9FA82976B}" sibTransId="{60B4E9BF-689E-4617-9173-CEAAAD12C741}"/>
    <dgm:cxn modelId="{7FC8B7C0-A756-40AF-89B8-413DD28B955A}" srcId="{450EC67C-43A0-4C7A-B9D5-525EF0940F0E}" destId="{F0305D93-60FA-47B5-9840-57F2698515E7}" srcOrd="1" destOrd="0" parTransId="{29776D13-86D4-489E-BEBB-140AFD6F8AD2}" sibTransId="{7055E929-2CBB-4E60-A5A9-2F8FA08DEB9D}"/>
    <dgm:cxn modelId="{848EDBCC-E546-499C-8941-33CBDD30FC88}" srcId="{8F3AAC5C-88D1-4D5F-88E8-2000E39A0A19}" destId="{1782C722-0C30-40FB-A041-17CC24E78901}" srcOrd="0" destOrd="0" parTransId="{BD05188E-F3D4-45B7-8E17-E8E8E0C07589}" sibTransId="{5262B988-FCBA-4FEA-9070-1EBAF8BB9725}"/>
    <dgm:cxn modelId="{02D6A4D5-457F-4E20-B8E5-C2D7645D9AB5}" srcId="{C943EA28-6701-4B0F-9311-DAA8D466A301}" destId="{6097EF90-9762-4BA3-97F2-F1EC29139807}" srcOrd="1" destOrd="0" parTransId="{1CD42992-D778-491F-BE89-697522510170}" sibTransId="{7E06BD57-EAC8-4C70-8B73-162BEC80B99C}"/>
    <dgm:cxn modelId="{9A9FA9D7-69B4-4BE7-BE02-B0C9D7C0730C}" type="presOf" srcId="{6097EF90-9762-4BA3-97F2-F1EC29139807}" destId="{2713226C-DE3D-43FD-9BF5-8EC77000F070}" srcOrd="0" destOrd="1" presId="urn:diagrams.loki3.com/BracketList"/>
    <dgm:cxn modelId="{EE0765E8-AB29-4315-8480-19809D7B685E}" srcId="{450EC67C-43A0-4C7A-B9D5-525EF0940F0E}" destId="{8D85A296-C19C-4D55-AC5D-B0173C2AFD0B}" srcOrd="2" destOrd="0" parTransId="{805F95DA-FCAE-4680-92B2-6F0E724E54A4}" sibTransId="{290AE80C-7934-4AB1-B8D4-3A44FDBEEA96}"/>
    <dgm:cxn modelId="{40104AF8-05F1-4A57-A7BB-73165FA7E50E}" type="presOf" srcId="{8F3AAC5C-88D1-4D5F-88E8-2000E39A0A19}" destId="{FA6CB7CC-AADC-41E7-AB5F-13D43C4C3218}" srcOrd="0" destOrd="0" presId="urn:diagrams.loki3.com/BracketList"/>
    <dgm:cxn modelId="{7654B22E-093F-41A5-A41E-1D0408F3A555}" type="presParOf" srcId="{6BA8BDCE-2278-4A0E-BFC9-D2FB62F9BB9F}" destId="{4EE10A42-D2A9-4AC6-87F0-C6E3C778D109}" srcOrd="0" destOrd="0" presId="urn:diagrams.loki3.com/BracketList"/>
    <dgm:cxn modelId="{6377C910-78DE-4887-A44D-0E499295547A}" type="presParOf" srcId="{4EE10A42-D2A9-4AC6-87F0-C6E3C778D109}" destId="{95FE6A74-742F-416C-92F9-D93BAA937D04}" srcOrd="0" destOrd="0" presId="urn:diagrams.loki3.com/BracketList"/>
    <dgm:cxn modelId="{F5AE89FC-2043-4A0E-9074-50B4B9435356}" type="presParOf" srcId="{4EE10A42-D2A9-4AC6-87F0-C6E3C778D109}" destId="{7DCC5FDC-21DC-48F6-A033-EBE1FACE7A22}" srcOrd="1" destOrd="0" presId="urn:diagrams.loki3.com/BracketList"/>
    <dgm:cxn modelId="{5267BEDE-D58A-4F67-983A-382C06962D5C}" type="presParOf" srcId="{4EE10A42-D2A9-4AC6-87F0-C6E3C778D109}" destId="{09F819A7-0AB8-4DD6-858C-B49042E1D7C3}" srcOrd="2" destOrd="0" presId="urn:diagrams.loki3.com/BracketList"/>
    <dgm:cxn modelId="{5CA2B036-5B40-4C2D-AB8A-02A0375A1503}" type="presParOf" srcId="{4EE10A42-D2A9-4AC6-87F0-C6E3C778D109}" destId="{2713226C-DE3D-43FD-9BF5-8EC77000F070}" srcOrd="3" destOrd="0" presId="urn:diagrams.loki3.com/BracketList"/>
    <dgm:cxn modelId="{4863E00B-EBF1-4495-9D97-441D4FEB3BC0}" type="presParOf" srcId="{6BA8BDCE-2278-4A0E-BFC9-D2FB62F9BB9F}" destId="{B7AD93C7-6718-48E2-88E5-EC4E560FE384}" srcOrd="1" destOrd="0" presId="urn:diagrams.loki3.com/BracketList"/>
    <dgm:cxn modelId="{C4C43AA3-4BA2-4C5E-903A-2312D8D313A0}" type="presParOf" srcId="{6BA8BDCE-2278-4A0E-BFC9-D2FB62F9BB9F}" destId="{F10D5DD6-6E93-4AA2-87B3-75BBBB353182}" srcOrd="2" destOrd="0" presId="urn:diagrams.loki3.com/BracketList"/>
    <dgm:cxn modelId="{7FB9E9EE-0513-409D-A1C6-43FD0DF55C1F}" type="presParOf" srcId="{F10D5DD6-6E93-4AA2-87B3-75BBBB353182}" destId="{CF183EA2-B4EC-4A50-86A5-C5106F526A60}" srcOrd="0" destOrd="0" presId="urn:diagrams.loki3.com/BracketList"/>
    <dgm:cxn modelId="{0F452495-62CC-48A3-8332-7FCFA0902138}" type="presParOf" srcId="{F10D5DD6-6E93-4AA2-87B3-75BBBB353182}" destId="{7357EDE8-00BA-495D-96BA-A6F3D45E7941}" srcOrd="1" destOrd="0" presId="urn:diagrams.loki3.com/BracketList"/>
    <dgm:cxn modelId="{83BB7AE8-4280-4D5C-8E1D-EE567FC05085}" type="presParOf" srcId="{F10D5DD6-6E93-4AA2-87B3-75BBBB353182}" destId="{D820F347-A642-47B2-8F03-0760389E7AD3}" srcOrd="2" destOrd="0" presId="urn:diagrams.loki3.com/BracketList"/>
    <dgm:cxn modelId="{5AF30168-16E1-4611-8B17-BEDCB33F3554}" type="presParOf" srcId="{F10D5DD6-6E93-4AA2-87B3-75BBBB353182}" destId="{ABBC19CF-DD33-4283-A4FF-E3226A588342}" srcOrd="3" destOrd="0" presId="urn:diagrams.loki3.com/BracketList"/>
    <dgm:cxn modelId="{7767EC85-5B44-460F-8874-55135BC949C2}" type="presParOf" srcId="{6BA8BDCE-2278-4A0E-BFC9-D2FB62F9BB9F}" destId="{0BA997B4-03E2-4C5A-955A-E9F52AF19E3F}" srcOrd="3" destOrd="0" presId="urn:diagrams.loki3.com/BracketList"/>
    <dgm:cxn modelId="{1282DA33-7384-440D-BB58-DA29FC61EC6F}" type="presParOf" srcId="{6BA8BDCE-2278-4A0E-BFC9-D2FB62F9BB9F}" destId="{AA3D9211-0AA1-4ACE-B840-39F6316490DD}" srcOrd="4" destOrd="0" presId="urn:diagrams.loki3.com/BracketList"/>
    <dgm:cxn modelId="{E98C3689-158C-4BCA-8182-5F0C2F40E8FF}" type="presParOf" srcId="{AA3D9211-0AA1-4ACE-B840-39F6316490DD}" destId="{903ECEFC-A431-482E-AE4C-3024919527F0}" srcOrd="0" destOrd="0" presId="urn:diagrams.loki3.com/BracketList"/>
    <dgm:cxn modelId="{4B54B432-A7F2-4A90-BC33-6F2C797DE329}" type="presParOf" srcId="{AA3D9211-0AA1-4ACE-B840-39F6316490DD}" destId="{ECAAC886-B6D4-474F-B80F-9EB79F619CAE}" srcOrd="1" destOrd="0" presId="urn:diagrams.loki3.com/BracketList"/>
    <dgm:cxn modelId="{553EDD2A-82B9-4F3F-8227-27B8B4BA1850}" type="presParOf" srcId="{AA3D9211-0AA1-4ACE-B840-39F6316490DD}" destId="{78066B31-30C0-4423-804A-0B17991DEAD3}" srcOrd="2" destOrd="0" presId="urn:diagrams.loki3.com/BracketList"/>
    <dgm:cxn modelId="{07BEACAF-0883-42A5-8C1F-DCED71B7FC0F}" type="presParOf" srcId="{AA3D9211-0AA1-4ACE-B840-39F6316490DD}" destId="{0B62308E-DB30-4EC6-82BB-31698C7E2917}" srcOrd="3" destOrd="0" presId="urn:diagrams.loki3.com/BracketList"/>
    <dgm:cxn modelId="{8D8941F3-1F08-4FF1-9B78-D9BFD4503644}" type="presParOf" srcId="{6BA8BDCE-2278-4A0E-BFC9-D2FB62F9BB9F}" destId="{FEB6EFD7-16CC-4D4E-B8E9-88DA75D27B1F}" srcOrd="5" destOrd="0" presId="urn:diagrams.loki3.com/BracketList"/>
    <dgm:cxn modelId="{06176EFE-BC80-454D-921B-6A7A0EF1D722}" type="presParOf" srcId="{6BA8BDCE-2278-4A0E-BFC9-D2FB62F9BB9F}" destId="{22818FD6-9A1C-4CDD-AAAB-49FF6D6AC5D3}" srcOrd="6" destOrd="0" presId="urn:diagrams.loki3.com/BracketList"/>
    <dgm:cxn modelId="{E1E0F7E8-12E5-474C-B997-18747E39B5A7}" type="presParOf" srcId="{22818FD6-9A1C-4CDD-AAAB-49FF6D6AC5D3}" destId="{FA6CB7CC-AADC-41E7-AB5F-13D43C4C3218}" srcOrd="0" destOrd="0" presId="urn:diagrams.loki3.com/BracketList"/>
    <dgm:cxn modelId="{B862544C-6BB5-4B26-AF11-7D6A4965F23A}" type="presParOf" srcId="{22818FD6-9A1C-4CDD-AAAB-49FF6D6AC5D3}" destId="{EB8A487E-41CE-41AD-A9EE-4CD0EBA66A42}" srcOrd="1" destOrd="0" presId="urn:diagrams.loki3.com/BracketList"/>
    <dgm:cxn modelId="{FF8E5D29-B305-4521-9889-7073AB821F37}" type="presParOf" srcId="{22818FD6-9A1C-4CDD-AAAB-49FF6D6AC5D3}" destId="{7AD15CA3-F513-4481-B37B-99CEB86B8FF5}" srcOrd="2" destOrd="0" presId="urn:diagrams.loki3.com/BracketList"/>
    <dgm:cxn modelId="{0C4EB1AC-E800-44D0-A9FF-98E6BE83E90E}" type="presParOf" srcId="{22818FD6-9A1C-4CDD-AAAB-49FF6D6AC5D3}" destId="{A4117378-63D6-4A51-82F5-DB5D51926451}" srcOrd="3" destOrd="0" presId="urn:diagrams.loki3.com/BracketList"/>
    <dgm:cxn modelId="{C8957D2F-E00D-44A3-9E05-FDA0423200C0}" type="presParOf" srcId="{6BA8BDCE-2278-4A0E-BFC9-D2FB62F9BB9F}" destId="{8169C3FF-93B4-4F05-AFFC-3111C731903D}" srcOrd="7" destOrd="0" presId="urn:diagrams.loki3.com/BracketList"/>
    <dgm:cxn modelId="{E51D5FC1-2CF9-4F29-85FA-71C227B363A8}" type="presParOf" srcId="{6BA8BDCE-2278-4A0E-BFC9-D2FB62F9BB9F}" destId="{A5A77148-F8A5-488C-B773-3BA40931E148}" srcOrd="8" destOrd="0" presId="urn:diagrams.loki3.com/BracketList"/>
    <dgm:cxn modelId="{BBBB8953-5A91-4BC0-A6B5-AFFA89D2E042}" type="presParOf" srcId="{A5A77148-F8A5-488C-B773-3BA40931E148}" destId="{F2377546-EE0B-420D-A1B1-357C2B79026A}" srcOrd="0" destOrd="0" presId="urn:diagrams.loki3.com/BracketList"/>
    <dgm:cxn modelId="{EBDA3A04-9B12-490F-A27B-E2B97C77AA9E}" type="presParOf" srcId="{A5A77148-F8A5-488C-B773-3BA40931E148}" destId="{82C5D369-556A-447F-ABD3-296B243DB196}" srcOrd="1" destOrd="0" presId="urn:diagrams.loki3.com/BracketList"/>
    <dgm:cxn modelId="{2B8CB819-C1FA-4864-849A-5ED881D261E2}" type="presParOf" srcId="{A5A77148-F8A5-488C-B773-3BA40931E148}" destId="{15063691-ED9E-44E9-A26B-5C764FED1CC2}" srcOrd="2" destOrd="0" presId="urn:diagrams.loki3.com/BracketList"/>
    <dgm:cxn modelId="{C8402AFE-7866-4710-B8C4-A4280D7FA2B2}" type="presParOf" srcId="{A5A77148-F8A5-488C-B773-3BA40931E148}" destId="{13B1AC2A-C663-42FC-8E76-4F1827D590D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E6A74-742F-416C-92F9-D93BAA937D04}">
      <dsp:nvSpPr>
        <dsp:cNvPr id="0" name=""/>
        <dsp:cNvSpPr/>
      </dsp:nvSpPr>
      <dsp:spPr>
        <a:xfrm>
          <a:off x="0" y="39633"/>
          <a:ext cx="1955800" cy="468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chemeClr val="tx1"/>
              </a:solidFill>
            </a:rPr>
            <a:t>Global overview of transparency</a:t>
          </a:r>
          <a:endParaRPr lang="en-GB" sz="1400" b="1" i="1" kern="1200" dirty="0">
            <a:solidFill>
              <a:schemeClr val="tx1"/>
            </a:solidFill>
          </a:endParaRPr>
        </a:p>
      </dsp:txBody>
      <dsp:txXfrm>
        <a:off x="0" y="39633"/>
        <a:ext cx="1955800" cy="468414"/>
      </dsp:txXfrm>
    </dsp:sp>
    <dsp:sp modelId="{7DCC5FDC-21DC-48F6-A033-EBE1FACE7A22}">
      <dsp:nvSpPr>
        <dsp:cNvPr id="0" name=""/>
        <dsp:cNvSpPr/>
      </dsp:nvSpPr>
      <dsp:spPr>
        <a:xfrm>
          <a:off x="1955800" y="3038"/>
          <a:ext cx="391160" cy="54160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3226C-DE3D-43FD-9BF5-8EC77000F070}">
      <dsp:nvSpPr>
        <dsp:cNvPr id="0" name=""/>
        <dsp:cNvSpPr/>
      </dsp:nvSpPr>
      <dsp:spPr>
        <a:xfrm>
          <a:off x="2503424" y="21165"/>
          <a:ext cx="5319776" cy="54160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At a glance global transparency information through dynamic maps</a:t>
          </a:r>
          <a:endParaRPr lang="en-GB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Project database of all transparency projects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503424" y="21165"/>
        <a:ext cx="5319776" cy="541604"/>
      </dsp:txXfrm>
    </dsp:sp>
    <dsp:sp modelId="{CF183EA2-B4EC-4A50-86A5-C5106F526A60}">
      <dsp:nvSpPr>
        <dsp:cNvPr id="0" name=""/>
        <dsp:cNvSpPr/>
      </dsp:nvSpPr>
      <dsp:spPr>
        <a:xfrm>
          <a:off x="0" y="562572"/>
          <a:ext cx="1955800" cy="862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chemeClr val="tx1"/>
              </a:solidFill>
            </a:rPr>
            <a:t>Staying up-to-date on the latest development in the transparency space</a:t>
          </a:r>
          <a:endParaRPr lang="en-GB" sz="1400" b="1" i="1" kern="1200" dirty="0">
            <a:solidFill>
              <a:schemeClr val="tx1"/>
            </a:solidFill>
          </a:endParaRPr>
        </a:p>
      </dsp:txBody>
      <dsp:txXfrm>
        <a:off x="0" y="562572"/>
        <a:ext cx="1955800" cy="862868"/>
      </dsp:txXfrm>
    </dsp:sp>
    <dsp:sp modelId="{7357EDE8-00BA-495D-96BA-A6F3D45E7941}">
      <dsp:nvSpPr>
        <dsp:cNvPr id="0" name=""/>
        <dsp:cNvSpPr/>
      </dsp:nvSpPr>
      <dsp:spPr>
        <a:xfrm>
          <a:off x="1955800" y="562572"/>
          <a:ext cx="391160" cy="8628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C19CF-DD33-4283-A4FF-E3226A588342}">
      <dsp:nvSpPr>
        <dsp:cNvPr id="0" name=""/>
        <dsp:cNvSpPr/>
      </dsp:nvSpPr>
      <dsp:spPr>
        <a:xfrm>
          <a:off x="2503424" y="562572"/>
          <a:ext cx="5319776" cy="862868"/>
        </a:xfrm>
        <a:prstGeom prst="rect">
          <a:avLst/>
        </a:prstGeom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Latest information on transparency events, news, opportunities and knowledge products 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2503424" y="562572"/>
        <a:ext cx="5319776" cy="862868"/>
      </dsp:txXfrm>
    </dsp:sp>
    <dsp:sp modelId="{903ECEFC-A431-482E-AE4C-3024919527F0}">
      <dsp:nvSpPr>
        <dsp:cNvPr id="0" name=""/>
        <dsp:cNvSpPr/>
      </dsp:nvSpPr>
      <dsp:spPr>
        <a:xfrm>
          <a:off x="0" y="1882509"/>
          <a:ext cx="1955800" cy="468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chemeClr val="tx1"/>
              </a:solidFill>
            </a:rPr>
            <a:t>Detailed transparency information</a:t>
          </a:r>
          <a:endParaRPr lang="en-GB" sz="1400" b="1" i="1" kern="1200" dirty="0">
            <a:solidFill>
              <a:schemeClr val="tx1"/>
            </a:solidFill>
          </a:endParaRPr>
        </a:p>
      </dsp:txBody>
      <dsp:txXfrm>
        <a:off x="0" y="1882509"/>
        <a:ext cx="1955800" cy="468414"/>
      </dsp:txXfrm>
    </dsp:sp>
    <dsp:sp modelId="{ECAAC886-B6D4-474F-B80F-9EB79F619CAE}">
      <dsp:nvSpPr>
        <dsp:cNvPr id="0" name=""/>
        <dsp:cNvSpPr/>
      </dsp:nvSpPr>
      <dsp:spPr>
        <a:xfrm>
          <a:off x="1955800" y="1443370"/>
          <a:ext cx="391160" cy="134669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2308E-DB30-4EC6-82BB-31698C7E2917}">
      <dsp:nvSpPr>
        <dsp:cNvPr id="0" name=""/>
        <dsp:cNvSpPr/>
      </dsp:nvSpPr>
      <dsp:spPr>
        <a:xfrm>
          <a:off x="2503424" y="1443370"/>
          <a:ext cx="5319776" cy="1346691"/>
        </a:xfrm>
        <a:prstGeom prst="rect">
          <a:avLst/>
        </a:prstGeom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Country Profiles with information on transparency reports, events, news and all projects in the country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Project Profiles with relevant project details, project news &amp; events, project documents, and implementation progress 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Agency Pages with detailed information on projects and how to access support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2503424" y="1443370"/>
        <a:ext cx="5319776" cy="1346691"/>
      </dsp:txXfrm>
    </dsp:sp>
    <dsp:sp modelId="{FA6CB7CC-AADC-41E7-AB5F-13D43C4C3218}">
      <dsp:nvSpPr>
        <dsp:cNvPr id="0" name=""/>
        <dsp:cNvSpPr/>
      </dsp:nvSpPr>
      <dsp:spPr>
        <a:xfrm>
          <a:off x="0" y="3130026"/>
          <a:ext cx="1955800" cy="468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chemeClr val="tx1"/>
              </a:solidFill>
            </a:rPr>
            <a:t>Peer-to-peer exchange and learning</a:t>
          </a:r>
          <a:endParaRPr lang="en-GB" sz="1400" b="1" i="1" kern="1200" dirty="0">
            <a:solidFill>
              <a:schemeClr val="tx1"/>
            </a:solidFill>
          </a:endParaRPr>
        </a:p>
      </dsp:txBody>
      <dsp:txXfrm>
        <a:off x="0" y="3130026"/>
        <a:ext cx="1955800" cy="468414"/>
      </dsp:txXfrm>
    </dsp:sp>
    <dsp:sp modelId="{EB8A487E-41CE-41AD-A9EE-4CD0EBA66A42}">
      <dsp:nvSpPr>
        <dsp:cNvPr id="0" name=""/>
        <dsp:cNvSpPr/>
      </dsp:nvSpPr>
      <dsp:spPr>
        <a:xfrm>
          <a:off x="1955800" y="2807992"/>
          <a:ext cx="391160" cy="111248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17378-63D6-4A51-82F5-DB5D51926451}">
      <dsp:nvSpPr>
        <dsp:cNvPr id="0" name=""/>
        <dsp:cNvSpPr/>
      </dsp:nvSpPr>
      <dsp:spPr>
        <a:xfrm>
          <a:off x="2503424" y="2807992"/>
          <a:ext cx="5319776" cy="1112484"/>
        </a:xfrm>
        <a:prstGeom prst="rect">
          <a:avLst/>
        </a:prstGeom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Dedicated spaces for Transparency Networks, including Network Forum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Communities of Practice place (still under development) for all registered users as a dynamic hub for thematic discussions, knowledge sharing, and important announcements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2503424" y="2807992"/>
        <a:ext cx="5319776" cy="1112484"/>
      </dsp:txXfrm>
    </dsp:sp>
    <dsp:sp modelId="{F2377546-EE0B-420D-A1B1-357C2B79026A}">
      <dsp:nvSpPr>
        <dsp:cNvPr id="0" name=""/>
        <dsp:cNvSpPr/>
      </dsp:nvSpPr>
      <dsp:spPr>
        <a:xfrm>
          <a:off x="0" y="4070147"/>
          <a:ext cx="1955800" cy="468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Coordination among support providers</a:t>
          </a:r>
          <a:endParaRPr lang="en-GB" sz="1400" b="1" i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070147"/>
        <a:ext cx="1955800" cy="468414"/>
      </dsp:txXfrm>
    </dsp:sp>
    <dsp:sp modelId="{82C5D369-556A-447F-ABD3-296B243DB196}">
      <dsp:nvSpPr>
        <dsp:cNvPr id="0" name=""/>
        <dsp:cNvSpPr/>
      </dsp:nvSpPr>
      <dsp:spPr>
        <a:xfrm>
          <a:off x="1955800" y="3938406"/>
          <a:ext cx="391160" cy="73189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1F497D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1AC2A-C663-42FC-8E76-4F1827D590DB}">
      <dsp:nvSpPr>
        <dsp:cNvPr id="0" name=""/>
        <dsp:cNvSpPr/>
      </dsp:nvSpPr>
      <dsp:spPr>
        <a:xfrm>
          <a:off x="2503424" y="3938406"/>
          <a:ext cx="5319776" cy="731897"/>
        </a:xfrm>
        <a:prstGeom prst="rect">
          <a:avLst/>
        </a:prstGeom>
        <a:solidFill>
          <a:srgbClr val="4BACC6">
            <a:lumMod val="20000"/>
            <a:lumOff val="80000"/>
          </a:srgbClr>
        </a:solidFill>
        <a:ln w="19050" cap="flat" cmpd="sng" algn="ctr">
          <a:solidFill>
            <a:srgbClr val="25B1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Planning tool for support providers on upcoming trainings, events and knowledge products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Country profiles with list of all transparency projects</a:t>
          </a:r>
          <a:endParaRPr lang="en-GB" sz="1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2503424" y="3938406"/>
        <a:ext cx="5319776" cy="731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7257-C2D3-4BDF-9908-1E8F95BD1EC5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62B5B-74DD-42AC-AADD-55439467B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3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BCF1-577A-FA09-73ED-CEFB7BE6B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64C2F1-CA7F-C34A-F557-BA4645325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A5D13-A21C-A21B-FD2C-A3C666C7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8FD17-A6FF-3219-1413-4B96F041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05F68-71D7-4945-C9FB-9A4B8106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74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2159B-6CF8-D93C-331D-885C7E95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7C3830-9D41-93C7-B413-527AAF9EC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B0531-27A7-26B2-B69D-ED4027D6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9940C-9FD4-852E-B37C-0DC93738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F9025-C77E-1BE8-38EC-D163E5DC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182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25DC8D-4FE9-74B1-B2C7-AC6B3E353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4366C-C020-DC32-4519-9E627ADC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D5457-8151-2C36-3104-2A536181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468BF-C911-9582-4310-3F8B2A63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CAF877-F771-B87E-D8A8-58895A8F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051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3" b="1" i="0">
                <a:solidFill>
                  <a:srgbClr val="2592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749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41CCD-87AA-B1E9-2370-41430D63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6EE41-5026-C17B-9405-0D554EE3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AC780-D884-53C5-1B49-E5D316D2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B0F65-00C9-D091-B4D6-2247B9E9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CCE0B-CDAA-1099-2D5A-AAED485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55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F67CC-588F-82A8-4FAE-A5F2C6BA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4B0806-561B-682B-02A3-F5997DFF5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7C6A60-B5D2-326B-138E-5CA5AD69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45D365-2728-5070-2A45-D170336F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2D72D-61A6-CA8E-E358-6E853ACC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374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B3979-508E-C728-0D0F-B648F81D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49882-1B5B-9681-97AB-6138C6594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2A5F85-276B-D7AF-3D9D-E85B3DF8B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F30831-2602-1B64-DCC0-E030697C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45A43C-FADD-E41F-6DA1-CFD65C4E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16C12F-B266-B6A8-B2E1-3AB4CC38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54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261C8-B86A-0F5C-8705-E73256D6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50A01-A39B-D490-9589-5180F3102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71ED51-2EA5-AB7A-1DB8-89399AE08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DE6157-6523-F6F5-8917-2593CECFC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943AE4-1280-0F59-27E2-27E33F1C0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AF37E0-A8C1-F008-D45C-80C8B6CD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80F497-3B20-357A-3A62-064DC679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A37503-4CDF-3DA7-B600-5012739F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357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7FD9A-245F-4EC0-D244-2A8EB6E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40E598-6B7D-7446-86BC-6B1B0AE0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9980C9-C4F0-74E9-8301-6985DDD0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2CB2ED-AB06-694D-F3F0-BE268B68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29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4D8FE-91E4-9FD2-CBFE-CFDB7360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BA5672-0403-7180-B618-4A88B423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AC1F1-63CE-FFFA-20C6-921C13BC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157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22549-A72C-9AC1-065E-1780CA9F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B3BC2-FCCA-E52F-E463-6E4095230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B478F-E095-26F0-0638-4C1E25E79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5FA69-58EB-9428-7F11-8EC391BF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F7BE12-7207-EF0F-1605-5528E06C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333A3-A679-7649-AF27-4B9A0257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0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3F6EE-C234-AEF7-9680-9640A7E4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26F93E-37CC-9AD7-6D5C-F2098A72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664396-F4AF-2539-F74C-B7A9F126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B15CF-9C8D-A764-C314-2B414986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4A96D1-EF33-E3AA-8105-3C9D6947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EC79CB-A048-0014-9DBF-6819E020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786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3608AE-7035-3333-72FB-2E4851A9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44197B-3C1A-6BBE-8B8F-63DA19F38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36B45-1831-9029-7B11-615AD5689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7DD2-41FF-4128-8B6E-92FC275B3051}" type="datetimeFigureOut">
              <a:rPr lang="es-CL" smtClean="0"/>
              <a:t>13-09-2023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36205-DA29-DAA6-6E1B-FCAAD1C85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183DE-8C2F-DED2-7B97-2C256B37D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.png"/><Relationship Id="rId7" Type="http://schemas.openxmlformats.org/officeDocument/2006/relationships/image" Target="../media/image6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11" Type="http://schemas.openxmlformats.org/officeDocument/2006/relationships/image" Target="../media/image80.jpg"/><Relationship Id="rId5" Type="http://schemas.openxmlformats.org/officeDocument/2006/relationships/image" Target="../media/image75.jpeg"/><Relationship Id="rId10" Type="http://schemas.openxmlformats.org/officeDocument/2006/relationships/image" Target="../media/image79.png"/><Relationship Id="rId4" Type="http://schemas.openxmlformats.org/officeDocument/2006/relationships/image" Target="../media/image4.pn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3" Type="http://schemas.openxmlformats.org/officeDocument/2006/relationships/image" Target="../media/image16.jp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jpg"/><Relationship Id="rId18" Type="http://schemas.openxmlformats.org/officeDocument/2006/relationships/image" Target="../media/image38.jpg"/><Relationship Id="rId26" Type="http://schemas.openxmlformats.org/officeDocument/2006/relationships/image" Target="../media/image46.png"/><Relationship Id="rId3" Type="http://schemas.openxmlformats.org/officeDocument/2006/relationships/image" Target="../media/image18.png"/><Relationship Id="rId21" Type="http://schemas.openxmlformats.org/officeDocument/2006/relationships/image" Target="../media/image41.pn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17" Type="http://schemas.openxmlformats.org/officeDocument/2006/relationships/image" Target="../media/image37.jpg"/><Relationship Id="rId25" Type="http://schemas.openxmlformats.org/officeDocument/2006/relationships/image" Target="../media/image45.jpg"/><Relationship Id="rId33" Type="http://schemas.openxmlformats.org/officeDocument/2006/relationships/image" Target="../media/image53.png"/><Relationship Id="rId2" Type="http://schemas.openxmlformats.org/officeDocument/2006/relationships/image" Target="../media/image16.jp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24" Type="http://schemas.openxmlformats.org/officeDocument/2006/relationships/image" Target="../media/image44.jpg"/><Relationship Id="rId32" Type="http://schemas.openxmlformats.org/officeDocument/2006/relationships/image" Target="../media/image52.jpg"/><Relationship Id="rId5" Type="http://schemas.openxmlformats.org/officeDocument/2006/relationships/image" Target="../media/image20.png"/><Relationship Id="rId15" Type="http://schemas.openxmlformats.org/officeDocument/2006/relationships/image" Target="../media/image35.jpg"/><Relationship Id="rId23" Type="http://schemas.openxmlformats.org/officeDocument/2006/relationships/image" Target="../media/image43.jpg"/><Relationship Id="rId28" Type="http://schemas.openxmlformats.org/officeDocument/2006/relationships/image" Target="../media/image48.jpg"/><Relationship Id="rId10" Type="http://schemas.openxmlformats.org/officeDocument/2006/relationships/image" Target="../media/image25.png"/><Relationship Id="rId19" Type="http://schemas.openxmlformats.org/officeDocument/2006/relationships/image" Target="../media/image39.jpg"/><Relationship Id="rId31" Type="http://schemas.openxmlformats.org/officeDocument/2006/relationships/image" Target="../media/image51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jpg"/><Relationship Id="rId8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67ED83F-9098-B199-37B6-E7EC52654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17" b="15638"/>
          <a:stretch/>
        </p:blipFill>
        <p:spPr>
          <a:xfrm>
            <a:off x="1562274" y="2652831"/>
            <a:ext cx="9067451" cy="2372503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D45419-832D-4824-58A5-43428658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53" y="1412615"/>
            <a:ext cx="10784002" cy="2372503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Introduction to the Climate Transparency Platform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3B12B69-BE7C-C1E4-2C4E-4E0BD326D8D8}"/>
              </a:ext>
            </a:extLst>
          </p:cNvPr>
          <p:cNvGrpSpPr/>
          <p:nvPr/>
        </p:nvGrpSpPr>
        <p:grpSpPr>
          <a:xfrm>
            <a:off x="-203200" y="-120653"/>
            <a:ext cx="6299200" cy="1860553"/>
            <a:chOff x="-203200" y="-120653"/>
            <a:chExt cx="6299200" cy="1860553"/>
          </a:xfrm>
          <a:solidFill>
            <a:srgbClr val="25B199"/>
          </a:solidFill>
        </p:grpSpPr>
        <p:sp>
          <p:nvSpPr>
            <p:cNvPr id="5" name="Paralelogramo 4">
              <a:extLst>
                <a:ext uri="{FF2B5EF4-FFF2-40B4-BE49-F238E27FC236}">
                  <a16:creationId xmlns:a16="http://schemas.microsoft.com/office/drawing/2014/main" id="{49773AB1-4B55-C4B0-BA1D-19F2DC3FF72A}"/>
                </a:ext>
              </a:extLst>
            </p:cNvPr>
            <p:cNvSpPr/>
            <p:nvPr/>
          </p:nvSpPr>
          <p:spPr>
            <a:xfrm>
              <a:off x="1625600" y="0"/>
              <a:ext cx="44704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7CE56BBD-52C2-3BCD-FE17-D2E86A4B1492}"/>
                </a:ext>
              </a:extLst>
            </p:cNvPr>
            <p:cNvSpPr/>
            <p:nvPr/>
          </p:nvSpPr>
          <p:spPr>
            <a:xfrm>
              <a:off x="-203200" y="0"/>
              <a:ext cx="3803200" cy="180000"/>
            </a:xfrm>
            <a:prstGeom prst="parallelogram">
              <a:avLst/>
            </a:prstGeom>
            <a:solidFill>
              <a:srgbClr val="25B1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7" name="Paralelogramo 6">
              <a:extLst>
                <a:ext uri="{FF2B5EF4-FFF2-40B4-BE49-F238E27FC236}">
                  <a16:creationId xmlns:a16="http://schemas.microsoft.com/office/drawing/2014/main" id="{75841726-DC57-380E-2E03-BCAC17DDB4AB}"/>
                </a:ext>
              </a:extLst>
            </p:cNvPr>
            <p:cNvSpPr/>
            <p:nvPr/>
          </p:nvSpPr>
          <p:spPr>
            <a:xfrm rot="5400000" flipH="1">
              <a:off x="-840277" y="719624"/>
              <a:ext cx="1860553" cy="180000"/>
            </a:xfrm>
            <a:prstGeom prst="parallelogram">
              <a:avLst/>
            </a:prstGeom>
            <a:solidFill>
              <a:srgbClr val="25B1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12A19D-C217-E514-F441-93BE7E3F9F67}"/>
              </a:ext>
            </a:extLst>
          </p:cNvPr>
          <p:cNvGrpSpPr/>
          <p:nvPr/>
        </p:nvGrpSpPr>
        <p:grpSpPr>
          <a:xfrm>
            <a:off x="7300686" y="-5122"/>
            <a:ext cx="5445278" cy="432000"/>
            <a:chOff x="7300686" y="-5121"/>
            <a:chExt cx="5445278" cy="365123"/>
          </a:xfrm>
        </p:grpSpPr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295F823C-7C60-E27C-8A5F-F71C554BBD9C}"/>
                </a:ext>
              </a:extLst>
            </p:cNvPr>
            <p:cNvSpPr/>
            <p:nvPr/>
          </p:nvSpPr>
          <p:spPr>
            <a:xfrm>
              <a:off x="7300686" y="2"/>
              <a:ext cx="5095120" cy="360000"/>
            </a:xfrm>
            <a:prstGeom prst="parallelogram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6CFA5482-A212-0D1A-A7F4-636C5062FEDF}"/>
                </a:ext>
              </a:extLst>
            </p:cNvPr>
            <p:cNvSpPr/>
            <p:nvPr/>
          </p:nvSpPr>
          <p:spPr>
            <a:xfrm>
              <a:off x="9226100" y="-1"/>
              <a:ext cx="3169706" cy="360000"/>
            </a:xfrm>
            <a:prstGeom prst="parallelogram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1" name="Paralelogramo 10">
              <a:extLst>
                <a:ext uri="{FF2B5EF4-FFF2-40B4-BE49-F238E27FC236}">
                  <a16:creationId xmlns:a16="http://schemas.microsoft.com/office/drawing/2014/main" id="{B72D94E1-EC62-EE17-AFA2-FEBE470F8041}"/>
                </a:ext>
              </a:extLst>
            </p:cNvPr>
            <p:cNvSpPr/>
            <p:nvPr/>
          </p:nvSpPr>
          <p:spPr>
            <a:xfrm>
              <a:off x="10845800" y="-5121"/>
              <a:ext cx="1900164" cy="365119"/>
            </a:xfrm>
            <a:prstGeom prst="parallelogram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CE2B558-B563-E331-ED66-33202EE8AB22}"/>
              </a:ext>
            </a:extLst>
          </p:cNvPr>
          <p:cNvGrpSpPr/>
          <p:nvPr/>
        </p:nvGrpSpPr>
        <p:grpSpPr>
          <a:xfrm>
            <a:off x="3599395" y="5119329"/>
            <a:ext cx="8796411" cy="1860553"/>
            <a:chOff x="3599395" y="5119329"/>
            <a:chExt cx="8796411" cy="1860553"/>
          </a:xfrm>
          <a:solidFill>
            <a:srgbClr val="25B199"/>
          </a:solidFill>
        </p:grpSpPr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234F1414-6E26-309E-7D22-A18A31F44D1C}"/>
                </a:ext>
              </a:extLst>
            </p:cNvPr>
            <p:cNvSpPr/>
            <p:nvPr/>
          </p:nvSpPr>
          <p:spPr>
            <a:xfrm rot="10800000">
              <a:off x="3599395" y="6679230"/>
              <a:ext cx="6967611" cy="17877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Paralelogramo 13">
              <a:extLst>
                <a:ext uri="{FF2B5EF4-FFF2-40B4-BE49-F238E27FC236}">
                  <a16:creationId xmlns:a16="http://schemas.microsoft.com/office/drawing/2014/main" id="{6624F26E-001F-9CAC-5D1C-9EAA6AC8D38C}"/>
                </a:ext>
              </a:extLst>
            </p:cNvPr>
            <p:cNvSpPr/>
            <p:nvPr/>
          </p:nvSpPr>
          <p:spPr>
            <a:xfrm rot="10800000">
              <a:off x="6743700" y="6679230"/>
              <a:ext cx="5652106" cy="178770"/>
            </a:xfrm>
            <a:prstGeom prst="parallelogram">
              <a:avLst/>
            </a:prstGeom>
            <a:solidFill>
              <a:srgbClr val="25B1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Paralelogramo 14">
              <a:extLst>
                <a:ext uri="{FF2B5EF4-FFF2-40B4-BE49-F238E27FC236}">
                  <a16:creationId xmlns:a16="http://schemas.microsoft.com/office/drawing/2014/main" id="{882FA5B6-7128-7FC5-8BD5-8F51DA815D25}"/>
                </a:ext>
              </a:extLst>
            </p:cNvPr>
            <p:cNvSpPr/>
            <p:nvPr/>
          </p:nvSpPr>
          <p:spPr>
            <a:xfrm rot="16200000" flipH="1">
              <a:off x="11172330" y="5959606"/>
              <a:ext cx="1860553" cy="180000"/>
            </a:xfrm>
            <a:prstGeom prst="parallelogram">
              <a:avLst/>
            </a:prstGeom>
            <a:solidFill>
              <a:srgbClr val="25B1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027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140AD5-DE20-031F-6696-410B72C7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4" y="514374"/>
            <a:ext cx="3416316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162C1CE-863A-D3CC-55C7-92C5A63AC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95" y="604374"/>
            <a:ext cx="210122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3CECF3C-4443-65D3-78D9-47444FE3C9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" b="4149"/>
          <a:stretch/>
        </p:blipFill>
        <p:spPr bwMode="auto">
          <a:xfrm>
            <a:off x="1620043" y="5701553"/>
            <a:ext cx="1295642" cy="878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 descr="GEF Logo | GEF">
            <a:extLst>
              <a:ext uri="{FF2B5EF4-FFF2-40B4-BE49-F238E27FC236}">
                <a16:creationId xmlns:a16="http://schemas.microsoft.com/office/drawing/2014/main" id="{23E46509-00ED-0FD9-306A-CDB40FFE0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9" y="5576427"/>
            <a:ext cx="896348" cy="11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012742-5815-7557-F5D3-0EDFF8EF4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24" y="6389770"/>
            <a:ext cx="4583183" cy="26189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1B0E3D9-4ADF-7D85-DED2-EAB48D193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5257" y="4517138"/>
            <a:ext cx="4424549" cy="1655762"/>
          </a:xfrm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L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Fatima</a:t>
            </a: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Zahra Taibi &amp; Jaypalsinh Chauhan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UNEP Copenhagen Climate Centre</a:t>
            </a:r>
          </a:p>
        </p:txBody>
      </p:sp>
    </p:spTree>
    <p:extLst>
      <p:ext uri="{BB962C8B-B14F-4D97-AF65-F5344CB8AC3E}">
        <p14:creationId xmlns:p14="http://schemas.microsoft.com/office/powerpoint/2010/main" val="334922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25B199"/>
                </a:solidFill>
                <a:latin typeface="+mn-lt"/>
              </a:rPr>
              <a:t>Stakeholder Consultations for the Platform</a:t>
            </a:r>
            <a:endParaRPr lang="es-MX" sz="4000" b="1" dirty="0">
              <a:solidFill>
                <a:srgbClr val="25B199"/>
              </a:solidFill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2997C9-1045-A0CF-61A8-DC844902E0C8}"/>
              </a:ext>
            </a:extLst>
          </p:cNvPr>
          <p:cNvSpPr/>
          <p:nvPr/>
        </p:nvSpPr>
        <p:spPr>
          <a:xfrm rot="5400000">
            <a:off x="10214999" y="4890426"/>
            <a:ext cx="3810000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13894-1FE4-97D3-109C-1C9E30B3AFE8}"/>
              </a:ext>
            </a:extLst>
          </p:cNvPr>
          <p:cNvSpPr/>
          <p:nvPr/>
        </p:nvSpPr>
        <p:spPr>
          <a:xfrm>
            <a:off x="844550" y="1540998"/>
            <a:ext cx="11347449" cy="149689"/>
          </a:xfrm>
          <a:prstGeom prst="rect">
            <a:avLst/>
          </a:prstGeom>
          <a:solidFill>
            <a:srgbClr val="25B1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CD9672-2395-61E1-6B67-C9A6C03E9A38}"/>
              </a:ext>
            </a:extLst>
          </p:cNvPr>
          <p:cNvSpPr/>
          <p:nvPr/>
        </p:nvSpPr>
        <p:spPr>
          <a:xfrm>
            <a:off x="3585598" y="1544480"/>
            <a:ext cx="8534401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B8999-910E-CA03-A2D6-6874A0AA89D1}"/>
              </a:ext>
            </a:extLst>
          </p:cNvPr>
          <p:cNvSpPr/>
          <p:nvPr/>
        </p:nvSpPr>
        <p:spPr>
          <a:xfrm>
            <a:off x="7448550" y="1542156"/>
            <a:ext cx="4743449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406E72-956B-DDC0-F554-F942FA70E977}"/>
              </a:ext>
            </a:extLst>
          </p:cNvPr>
          <p:cNvSpPr/>
          <p:nvPr/>
        </p:nvSpPr>
        <p:spPr>
          <a:xfrm rot="5400000">
            <a:off x="10214999" y="3388672"/>
            <a:ext cx="3810000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63020E7-7D29-9BBA-B028-BD67A3E1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6005460"/>
            <a:ext cx="575650" cy="8619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E96323-6881-B179-C867-1D8207A8C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16" y="190780"/>
            <a:ext cx="4583183" cy="26189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0DE9C-48AF-B208-CFF3-5C92E7ABA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6928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During Q2 2022, 5 consultations held with transparency experts, country &amp; project focal points, and international agencies &amp; initiatives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Objective:</a:t>
            </a:r>
          </a:p>
          <a:p>
            <a:pPr lvl="1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and define key functionalities</a:t>
            </a:r>
          </a:p>
          <a:p>
            <a:pPr lvl="1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challenges and areas to address, from experience in previous platforms</a:t>
            </a:r>
          </a:p>
          <a:p>
            <a:pPr lvl="1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Define new features e.g., request for support, stakeholder roles, forum, and regional transparency networks</a:t>
            </a:r>
          </a:p>
          <a:p>
            <a:pPr lvl="1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useful features to show in the main pages and interactive maps</a:t>
            </a:r>
          </a:p>
          <a:p>
            <a:pPr lvl="1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Agree on national transparency information relevant to feature in country pages</a:t>
            </a:r>
          </a:p>
        </p:txBody>
      </p:sp>
      <p:pic>
        <p:nvPicPr>
          <p:cNvPr id="4" name="Graphic 3" descr="Group brainstorm with solid fill">
            <a:extLst>
              <a:ext uri="{FF2B5EF4-FFF2-40B4-BE49-F238E27FC236}">
                <a16:creationId xmlns:a16="http://schemas.microsoft.com/office/drawing/2014/main" id="{DF4C5177-6080-8DE8-B4BE-109BFA22C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7487" y="1993337"/>
            <a:ext cx="1303566" cy="13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6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87" y="354041"/>
            <a:ext cx="11421816" cy="1325563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Functionalities</a:t>
            </a:r>
            <a:r>
              <a:rPr lang="es-MX" sz="4000" b="1" dirty="0">
                <a:solidFill>
                  <a:srgbClr val="25B199"/>
                </a:solidFill>
                <a:latin typeface="+mn-lt"/>
              </a:rPr>
              <a:t> </a:t>
            </a:r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of</a:t>
            </a:r>
            <a:r>
              <a:rPr lang="es-MX" sz="4000" b="1" dirty="0">
                <a:solidFill>
                  <a:srgbClr val="25B199"/>
                </a:solidFill>
                <a:latin typeface="+mn-lt"/>
              </a:rPr>
              <a:t> </a:t>
            </a:r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the</a:t>
            </a:r>
            <a:r>
              <a:rPr lang="es-MX" sz="4000" b="1" dirty="0">
                <a:solidFill>
                  <a:srgbClr val="25B199"/>
                </a:solidFill>
                <a:latin typeface="+mn-lt"/>
              </a:rPr>
              <a:t> Climate </a:t>
            </a:r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Transparency</a:t>
            </a:r>
            <a:r>
              <a:rPr lang="es-MX" sz="4000" b="1" dirty="0">
                <a:solidFill>
                  <a:srgbClr val="25B199"/>
                </a:solidFill>
                <a:latin typeface="+mn-lt"/>
              </a:rPr>
              <a:t> </a:t>
            </a:r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Platform</a:t>
            </a:r>
            <a:endParaRPr lang="es-MX" sz="4000" b="1" dirty="0">
              <a:solidFill>
                <a:srgbClr val="25B199"/>
              </a:solidFill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2997C9-1045-A0CF-61A8-DC844902E0C8}"/>
              </a:ext>
            </a:extLst>
          </p:cNvPr>
          <p:cNvSpPr/>
          <p:nvPr/>
        </p:nvSpPr>
        <p:spPr>
          <a:xfrm rot="5400000">
            <a:off x="10214999" y="4890426"/>
            <a:ext cx="3810000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13894-1FE4-97D3-109C-1C9E30B3AFE8}"/>
              </a:ext>
            </a:extLst>
          </p:cNvPr>
          <p:cNvSpPr/>
          <p:nvPr/>
        </p:nvSpPr>
        <p:spPr>
          <a:xfrm>
            <a:off x="844550" y="1540998"/>
            <a:ext cx="11347449" cy="149689"/>
          </a:xfrm>
          <a:prstGeom prst="rect">
            <a:avLst/>
          </a:prstGeom>
          <a:solidFill>
            <a:srgbClr val="25B1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CD9672-2395-61E1-6B67-C9A6C03E9A38}"/>
              </a:ext>
            </a:extLst>
          </p:cNvPr>
          <p:cNvSpPr/>
          <p:nvPr/>
        </p:nvSpPr>
        <p:spPr>
          <a:xfrm>
            <a:off x="3585598" y="1544480"/>
            <a:ext cx="8534401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B8999-910E-CA03-A2D6-6874A0AA89D1}"/>
              </a:ext>
            </a:extLst>
          </p:cNvPr>
          <p:cNvSpPr/>
          <p:nvPr/>
        </p:nvSpPr>
        <p:spPr>
          <a:xfrm>
            <a:off x="7448550" y="1542156"/>
            <a:ext cx="4743449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406E72-956B-DDC0-F554-F942FA70E977}"/>
              </a:ext>
            </a:extLst>
          </p:cNvPr>
          <p:cNvSpPr/>
          <p:nvPr/>
        </p:nvSpPr>
        <p:spPr>
          <a:xfrm rot="5400000">
            <a:off x="10214999" y="3388672"/>
            <a:ext cx="3810000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63020E7-7D29-9BBA-B028-BD67A3E1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6005460"/>
            <a:ext cx="575650" cy="8619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60E0D6-B974-0131-93CD-EDED366E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62" y="155518"/>
            <a:ext cx="4583183" cy="261896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F996B99-C6CD-F6B2-836A-FBD6C9651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054417"/>
              </p:ext>
            </p:extLst>
          </p:nvPr>
        </p:nvGraphicFramePr>
        <p:xfrm>
          <a:off x="1968869" y="1905011"/>
          <a:ext cx="7823201" cy="467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CAEF23-E432-5C6E-3F01-DFD1D62CE076}"/>
              </a:ext>
            </a:extLst>
          </p:cNvPr>
          <p:cNvSpPr txBox="1"/>
          <p:nvPr/>
        </p:nvSpPr>
        <p:spPr>
          <a:xfrm>
            <a:off x="10081613" y="3083879"/>
            <a:ext cx="1676843" cy="1384995"/>
          </a:xfrm>
          <a:custGeom>
            <a:avLst/>
            <a:gdLst>
              <a:gd name="connsiteX0" fmla="*/ 0 w 1676843"/>
              <a:gd name="connsiteY0" fmla="*/ 0 h 1384995"/>
              <a:gd name="connsiteX1" fmla="*/ 1676843 w 1676843"/>
              <a:gd name="connsiteY1" fmla="*/ 0 h 1384995"/>
              <a:gd name="connsiteX2" fmla="*/ 1676843 w 1676843"/>
              <a:gd name="connsiteY2" fmla="*/ 1384995 h 1384995"/>
              <a:gd name="connsiteX3" fmla="*/ 0 w 1676843"/>
              <a:gd name="connsiteY3" fmla="*/ 1384995 h 1384995"/>
              <a:gd name="connsiteX4" fmla="*/ 0 w 1676843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843" h="1384995" fill="none" extrusionOk="0">
                <a:moveTo>
                  <a:pt x="0" y="0"/>
                </a:moveTo>
                <a:cubicBezTo>
                  <a:pt x="790566" y="-80339"/>
                  <a:pt x="1152149" y="-90906"/>
                  <a:pt x="1676843" y="0"/>
                </a:cubicBezTo>
                <a:cubicBezTo>
                  <a:pt x="1786932" y="322530"/>
                  <a:pt x="1709637" y="1106196"/>
                  <a:pt x="1676843" y="1384995"/>
                </a:cubicBezTo>
                <a:cubicBezTo>
                  <a:pt x="1455016" y="1485712"/>
                  <a:pt x="750817" y="1467223"/>
                  <a:pt x="0" y="1384995"/>
                </a:cubicBezTo>
                <a:cubicBezTo>
                  <a:pt x="-115824" y="1139186"/>
                  <a:pt x="39927" y="584101"/>
                  <a:pt x="0" y="0"/>
                </a:cubicBezTo>
                <a:close/>
              </a:path>
              <a:path w="1676843" h="1384995" stroke="0" extrusionOk="0">
                <a:moveTo>
                  <a:pt x="0" y="0"/>
                </a:moveTo>
                <a:cubicBezTo>
                  <a:pt x="289454" y="17973"/>
                  <a:pt x="1256615" y="-97269"/>
                  <a:pt x="1676843" y="0"/>
                </a:cubicBezTo>
                <a:cubicBezTo>
                  <a:pt x="1582696" y="600258"/>
                  <a:pt x="1651704" y="1115976"/>
                  <a:pt x="1676843" y="1384995"/>
                </a:cubicBezTo>
                <a:cubicBezTo>
                  <a:pt x="976597" y="1236726"/>
                  <a:pt x="224691" y="1298767"/>
                  <a:pt x="0" y="1384995"/>
                </a:cubicBezTo>
                <a:cubicBezTo>
                  <a:pt x="-108839" y="727953"/>
                  <a:pt x="17997" y="656374"/>
                  <a:pt x="0" y="0"/>
                </a:cubicBezTo>
                <a:close/>
              </a:path>
            </a:pathLst>
          </a:custGeom>
          <a:ln w="28575">
            <a:solidFill>
              <a:srgbClr val="25B199"/>
            </a:solidFill>
            <a:extLst>
              <a:ext uri="{C807C97D-BFC1-408E-A445-0C87EB9F89A2}">
                <ask:lineSketchStyleProps xmlns:ask="http://schemas.microsoft.com/office/drawing/2018/sketchyshapes" sd="7067973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L"/>
            </a:defPPr>
            <a:lvl1pPr marL="285750" marR="0" lvl="0" indent="-28575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b="1" dirty="0"/>
              <a:t>One-Stop Shop for Transparency - </a:t>
            </a:r>
          </a:p>
          <a:p>
            <a:pPr marL="0" indent="0" algn="ctr">
              <a:buNone/>
            </a:pPr>
            <a:r>
              <a:rPr lang="en-US" b="1" dirty="0"/>
              <a:t>Owned by all Climate Transparency Stakeholders</a:t>
            </a:r>
            <a:endParaRPr lang="en-DK" b="1" dirty="0"/>
          </a:p>
        </p:txBody>
      </p:sp>
    </p:spTree>
    <p:extLst>
      <p:ext uri="{BB962C8B-B14F-4D97-AF65-F5344CB8AC3E}">
        <p14:creationId xmlns:p14="http://schemas.microsoft.com/office/powerpoint/2010/main" val="245913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9" y="326331"/>
            <a:ext cx="11347449" cy="1325563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25B199"/>
                </a:solidFill>
                <a:latin typeface="+mn-lt"/>
              </a:rPr>
              <a:t>Climate Transparency Platform – Built by the Global Transparency Community</a:t>
            </a:r>
            <a:endParaRPr lang="es-MX" sz="4000" b="1" dirty="0">
              <a:solidFill>
                <a:srgbClr val="25B199"/>
              </a:solidFill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2997C9-1045-A0CF-61A8-DC844902E0C8}"/>
              </a:ext>
            </a:extLst>
          </p:cNvPr>
          <p:cNvSpPr/>
          <p:nvPr/>
        </p:nvSpPr>
        <p:spPr>
          <a:xfrm rot="5400000">
            <a:off x="10214999" y="4890426"/>
            <a:ext cx="3810000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13894-1FE4-97D3-109C-1C9E30B3AFE8}"/>
              </a:ext>
            </a:extLst>
          </p:cNvPr>
          <p:cNvSpPr/>
          <p:nvPr/>
        </p:nvSpPr>
        <p:spPr>
          <a:xfrm>
            <a:off x="844550" y="1540998"/>
            <a:ext cx="11347449" cy="149689"/>
          </a:xfrm>
          <a:prstGeom prst="rect">
            <a:avLst/>
          </a:prstGeom>
          <a:solidFill>
            <a:srgbClr val="25B1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CD9672-2395-61E1-6B67-C9A6C03E9A38}"/>
              </a:ext>
            </a:extLst>
          </p:cNvPr>
          <p:cNvSpPr/>
          <p:nvPr/>
        </p:nvSpPr>
        <p:spPr>
          <a:xfrm>
            <a:off x="3585598" y="1544480"/>
            <a:ext cx="8534401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B8999-910E-CA03-A2D6-6874A0AA89D1}"/>
              </a:ext>
            </a:extLst>
          </p:cNvPr>
          <p:cNvSpPr/>
          <p:nvPr/>
        </p:nvSpPr>
        <p:spPr>
          <a:xfrm>
            <a:off x="7448550" y="1542156"/>
            <a:ext cx="4743449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406E72-956B-DDC0-F554-F942FA70E977}"/>
              </a:ext>
            </a:extLst>
          </p:cNvPr>
          <p:cNvSpPr/>
          <p:nvPr/>
        </p:nvSpPr>
        <p:spPr>
          <a:xfrm rot="5400000">
            <a:off x="10214999" y="3388672"/>
            <a:ext cx="3810000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63020E7-7D29-9BBA-B028-BD67A3E1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6034035"/>
            <a:ext cx="575650" cy="8619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E96323-6881-B179-C867-1D8207A8C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16" y="190780"/>
            <a:ext cx="4583183" cy="261896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C8FA9B5-F586-7AAE-D45A-AFB39148F2AD}"/>
              </a:ext>
            </a:extLst>
          </p:cNvPr>
          <p:cNvSpPr txBox="1">
            <a:spLocks/>
          </p:cNvSpPr>
          <p:nvPr/>
        </p:nvSpPr>
        <p:spPr>
          <a:xfrm>
            <a:off x="4540796" y="3565842"/>
            <a:ext cx="2539272" cy="1874727"/>
          </a:xfrm>
          <a:custGeom>
            <a:avLst/>
            <a:gdLst>
              <a:gd name="connsiteX0" fmla="*/ 0 w 2539272"/>
              <a:gd name="connsiteY0" fmla="*/ 0 h 1874727"/>
              <a:gd name="connsiteX1" fmla="*/ 2539272 w 2539272"/>
              <a:gd name="connsiteY1" fmla="*/ 0 h 1874727"/>
              <a:gd name="connsiteX2" fmla="*/ 2539272 w 2539272"/>
              <a:gd name="connsiteY2" fmla="*/ 1874727 h 1874727"/>
              <a:gd name="connsiteX3" fmla="*/ 0 w 2539272"/>
              <a:gd name="connsiteY3" fmla="*/ 1874727 h 1874727"/>
              <a:gd name="connsiteX4" fmla="*/ 0 w 2539272"/>
              <a:gd name="connsiteY4" fmla="*/ 0 h 18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272" h="1874727" fill="none" extrusionOk="0">
                <a:moveTo>
                  <a:pt x="0" y="0"/>
                </a:moveTo>
                <a:cubicBezTo>
                  <a:pt x="871029" y="-33775"/>
                  <a:pt x="1648467" y="138873"/>
                  <a:pt x="2539272" y="0"/>
                </a:cubicBezTo>
                <a:cubicBezTo>
                  <a:pt x="2565560" y="325428"/>
                  <a:pt x="2625450" y="1048845"/>
                  <a:pt x="2539272" y="1874727"/>
                </a:cubicBezTo>
                <a:cubicBezTo>
                  <a:pt x="2237966" y="1737397"/>
                  <a:pt x="816873" y="1736871"/>
                  <a:pt x="0" y="1874727"/>
                </a:cubicBezTo>
                <a:cubicBezTo>
                  <a:pt x="-16895" y="1269176"/>
                  <a:pt x="-108175" y="300966"/>
                  <a:pt x="0" y="0"/>
                </a:cubicBezTo>
                <a:close/>
              </a:path>
              <a:path w="2539272" h="1874727" stroke="0" extrusionOk="0">
                <a:moveTo>
                  <a:pt x="0" y="0"/>
                </a:moveTo>
                <a:cubicBezTo>
                  <a:pt x="506364" y="-101487"/>
                  <a:pt x="1806055" y="-162162"/>
                  <a:pt x="2539272" y="0"/>
                </a:cubicBezTo>
                <a:cubicBezTo>
                  <a:pt x="2588914" y="790483"/>
                  <a:pt x="2529837" y="1061284"/>
                  <a:pt x="2539272" y="1874727"/>
                </a:cubicBezTo>
                <a:cubicBezTo>
                  <a:pt x="1497383" y="1924792"/>
                  <a:pt x="358582" y="1716278"/>
                  <a:pt x="0" y="1874727"/>
                </a:cubicBezTo>
                <a:cubicBezTo>
                  <a:pt x="-31507" y="1498305"/>
                  <a:pt x="-146500" y="594246"/>
                  <a:pt x="0" y="0"/>
                </a:cubicBezTo>
                <a:close/>
              </a:path>
            </a:pathLst>
          </a:custGeom>
          <a:ln w="28575">
            <a:solidFill>
              <a:srgbClr val="25B199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engage in the platform and make it your own space. We are very curious to hear your feedback and ideas! </a:t>
            </a:r>
            <a:endParaRPr lang="en-GB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2C507ED-C0EC-0157-28AB-24D53602E9F5}"/>
              </a:ext>
            </a:extLst>
          </p:cNvPr>
          <p:cNvSpPr txBox="1">
            <a:spLocks/>
          </p:cNvSpPr>
          <p:nvPr/>
        </p:nvSpPr>
        <p:spPr>
          <a:xfrm>
            <a:off x="794628" y="1865033"/>
            <a:ext cx="1050513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platform </a:t>
            </a:r>
            <a:r>
              <a:rPr lang="en-US" sz="22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2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Climate Transparency Community</a:t>
            </a:r>
          </a:p>
          <a:p>
            <a:pPr lvl="1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Climate Transparency Community has an integral role in building and improving the Platform</a:t>
            </a:r>
          </a:p>
          <a:p>
            <a:pPr lvl="1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Shared responsibility among all to keep it updated and useful for everyone</a:t>
            </a:r>
          </a:p>
          <a:p>
            <a:pPr lvl="1"/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Graphic 16" descr="Ui Ux with solid fill">
            <a:extLst>
              <a:ext uri="{FF2B5EF4-FFF2-40B4-BE49-F238E27FC236}">
                <a16:creationId xmlns:a16="http://schemas.microsoft.com/office/drawing/2014/main" id="{B6F46DDC-46DB-AB2E-84A1-79E940A1D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8398" y="3904789"/>
            <a:ext cx="914400" cy="914400"/>
          </a:xfrm>
          <a:prstGeom prst="rect">
            <a:avLst/>
          </a:prstGeom>
        </p:spPr>
      </p:pic>
      <p:pic>
        <p:nvPicPr>
          <p:cNvPr id="19" name="Graphic 18" descr="Group brainstorm with solid fill">
            <a:extLst>
              <a:ext uri="{FF2B5EF4-FFF2-40B4-BE49-F238E27FC236}">
                <a16:creationId xmlns:a16="http://schemas.microsoft.com/office/drawing/2014/main" id="{8517D2E2-1E8C-92FD-44ED-A9E1B4D69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78066" y="39047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1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080"/>
            <a:ext cx="10515600" cy="1325563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25B199"/>
                </a:solidFill>
                <a:latin typeface="+mn-lt"/>
              </a:rPr>
              <a:t>Different User Groups</a:t>
            </a:r>
            <a:endParaRPr lang="es-MX" sz="4000" b="1" dirty="0">
              <a:solidFill>
                <a:srgbClr val="25B199"/>
              </a:solidFill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2997C9-1045-A0CF-61A8-DC844902E0C8}"/>
              </a:ext>
            </a:extLst>
          </p:cNvPr>
          <p:cNvSpPr/>
          <p:nvPr/>
        </p:nvSpPr>
        <p:spPr>
          <a:xfrm rot="5400000">
            <a:off x="10214999" y="4890426"/>
            <a:ext cx="3810000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13894-1FE4-97D3-109C-1C9E30B3AFE8}"/>
              </a:ext>
            </a:extLst>
          </p:cNvPr>
          <p:cNvSpPr/>
          <p:nvPr/>
        </p:nvSpPr>
        <p:spPr>
          <a:xfrm>
            <a:off x="844550" y="1540998"/>
            <a:ext cx="11347449" cy="149689"/>
          </a:xfrm>
          <a:prstGeom prst="rect">
            <a:avLst/>
          </a:prstGeom>
          <a:solidFill>
            <a:srgbClr val="25B1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CD9672-2395-61E1-6B67-C9A6C03E9A38}"/>
              </a:ext>
            </a:extLst>
          </p:cNvPr>
          <p:cNvSpPr/>
          <p:nvPr/>
        </p:nvSpPr>
        <p:spPr>
          <a:xfrm>
            <a:off x="3585598" y="1544480"/>
            <a:ext cx="8534401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B8999-910E-CA03-A2D6-6874A0AA89D1}"/>
              </a:ext>
            </a:extLst>
          </p:cNvPr>
          <p:cNvSpPr/>
          <p:nvPr/>
        </p:nvSpPr>
        <p:spPr>
          <a:xfrm>
            <a:off x="7448550" y="1542156"/>
            <a:ext cx="4743449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406E72-956B-DDC0-F554-F942FA70E977}"/>
              </a:ext>
            </a:extLst>
          </p:cNvPr>
          <p:cNvSpPr/>
          <p:nvPr/>
        </p:nvSpPr>
        <p:spPr>
          <a:xfrm rot="5400000">
            <a:off x="10214999" y="3388672"/>
            <a:ext cx="3810000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63020E7-7D29-9BBA-B028-BD67A3E1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6034035"/>
            <a:ext cx="575650" cy="8619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E96323-6881-B179-C867-1D8207A8C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16" y="190780"/>
            <a:ext cx="4583183" cy="261896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2C507ED-C0EC-0157-28AB-24D53602E9F5}"/>
              </a:ext>
            </a:extLst>
          </p:cNvPr>
          <p:cNvSpPr txBox="1">
            <a:spLocks/>
          </p:cNvSpPr>
          <p:nvPr/>
        </p:nvSpPr>
        <p:spPr>
          <a:xfrm>
            <a:off x="2402591" y="1866146"/>
            <a:ext cx="2731354" cy="507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Editors</a:t>
            </a:r>
            <a:endParaRPr lang="en-GB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 descr="A picture containing text, screenshot, circle, graphic design&#10;&#10;Description automatically generated">
            <a:extLst>
              <a:ext uri="{FF2B5EF4-FFF2-40B4-BE49-F238E27FC236}">
                <a16:creationId xmlns:a16="http://schemas.microsoft.com/office/drawing/2014/main" id="{DB163AB9-9C66-682E-54AF-C2FD3B788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8" y="2408919"/>
            <a:ext cx="7046515" cy="464274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3BFEA-84ED-4D6B-50D8-D46B0B02FAA6}"/>
              </a:ext>
            </a:extLst>
          </p:cNvPr>
          <p:cNvSpPr txBox="1">
            <a:spLocks/>
          </p:cNvSpPr>
          <p:nvPr/>
        </p:nvSpPr>
        <p:spPr>
          <a:xfrm>
            <a:off x="7749734" y="1953279"/>
            <a:ext cx="4243839" cy="507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Users and Other Users</a:t>
            </a:r>
            <a:endParaRPr lang="en-GB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Graphic 12" descr="Add with solid fill">
            <a:extLst>
              <a:ext uri="{FF2B5EF4-FFF2-40B4-BE49-F238E27FC236}">
                <a16:creationId xmlns:a16="http://schemas.microsoft.com/office/drawing/2014/main" id="{E8F008B6-BD9B-67AE-3C80-A77A010DE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7411" y="1923848"/>
            <a:ext cx="553849" cy="507072"/>
          </a:xfrm>
          <a:prstGeom prst="rect">
            <a:avLst/>
          </a:prstGeom>
        </p:spPr>
      </p:pic>
      <p:pic>
        <p:nvPicPr>
          <p:cNvPr id="16" name="Graphic 15" descr="Meeting with solid fill">
            <a:extLst>
              <a:ext uri="{FF2B5EF4-FFF2-40B4-BE49-F238E27FC236}">
                <a16:creationId xmlns:a16="http://schemas.microsoft.com/office/drawing/2014/main" id="{D739E4CB-4612-66B2-ADB4-A8D1E85945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2290" y="2885048"/>
            <a:ext cx="914400" cy="914400"/>
          </a:xfrm>
          <a:prstGeom prst="rect">
            <a:avLst/>
          </a:prstGeo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BE08ACA-1B1C-6EB8-26FC-8C28BEE8BBE2}"/>
              </a:ext>
            </a:extLst>
          </p:cNvPr>
          <p:cNvSpPr txBox="1">
            <a:spLocks/>
          </p:cNvSpPr>
          <p:nvPr/>
        </p:nvSpPr>
        <p:spPr>
          <a:xfrm>
            <a:off x="9062010" y="2563574"/>
            <a:ext cx="1766000" cy="1133489"/>
          </a:xfrm>
          <a:custGeom>
            <a:avLst/>
            <a:gdLst>
              <a:gd name="connsiteX0" fmla="*/ 0 w 1766000"/>
              <a:gd name="connsiteY0" fmla="*/ 0 h 1133489"/>
              <a:gd name="connsiteX1" fmla="*/ 1766000 w 1766000"/>
              <a:gd name="connsiteY1" fmla="*/ 0 h 1133489"/>
              <a:gd name="connsiteX2" fmla="*/ 1766000 w 1766000"/>
              <a:gd name="connsiteY2" fmla="*/ 1133489 h 1133489"/>
              <a:gd name="connsiteX3" fmla="*/ 0 w 1766000"/>
              <a:gd name="connsiteY3" fmla="*/ 1133489 h 1133489"/>
              <a:gd name="connsiteX4" fmla="*/ 0 w 1766000"/>
              <a:gd name="connsiteY4" fmla="*/ 0 h 113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000" h="1133489" fill="none" extrusionOk="0">
                <a:moveTo>
                  <a:pt x="0" y="0"/>
                </a:moveTo>
                <a:cubicBezTo>
                  <a:pt x="867137" y="60565"/>
                  <a:pt x="988258" y="128853"/>
                  <a:pt x="1766000" y="0"/>
                </a:cubicBezTo>
                <a:cubicBezTo>
                  <a:pt x="1752177" y="230285"/>
                  <a:pt x="1760234" y="662442"/>
                  <a:pt x="1766000" y="1133489"/>
                </a:cubicBezTo>
                <a:cubicBezTo>
                  <a:pt x="1482209" y="1018859"/>
                  <a:pt x="767764" y="1153573"/>
                  <a:pt x="0" y="1133489"/>
                </a:cubicBezTo>
                <a:cubicBezTo>
                  <a:pt x="-85584" y="914654"/>
                  <a:pt x="15429" y="303183"/>
                  <a:pt x="0" y="0"/>
                </a:cubicBezTo>
                <a:close/>
              </a:path>
              <a:path w="1766000" h="1133489" stroke="0" extrusionOk="0">
                <a:moveTo>
                  <a:pt x="0" y="0"/>
                </a:moveTo>
                <a:cubicBezTo>
                  <a:pt x="178567" y="-37027"/>
                  <a:pt x="1293210" y="-150782"/>
                  <a:pt x="1766000" y="0"/>
                </a:cubicBezTo>
                <a:cubicBezTo>
                  <a:pt x="1672298" y="388726"/>
                  <a:pt x="1716346" y="599360"/>
                  <a:pt x="1766000" y="1133489"/>
                </a:cubicBezTo>
                <a:cubicBezTo>
                  <a:pt x="947342" y="1185654"/>
                  <a:pt x="423272" y="1231820"/>
                  <a:pt x="0" y="1133489"/>
                </a:cubicBezTo>
                <a:cubicBezTo>
                  <a:pt x="-86124" y="1014698"/>
                  <a:pt x="51307" y="217454"/>
                  <a:pt x="0" y="0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Engage in the forums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6145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8" y="359583"/>
            <a:ext cx="11457543" cy="1325563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25B199"/>
                </a:solidFill>
                <a:latin typeface="+mn-lt"/>
              </a:rPr>
              <a:t>Demonstration of the Climate Transparency Platform</a:t>
            </a:r>
            <a:endParaRPr lang="es-MX" sz="4000" b="1" dirty="0">
              <a:solidFill>
                <a:srgbClr val="25B199"/>
              </a:solidFill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2997C9-1045-A0CF-61A8-DC844902E0C8}"/>
              </a:ext>
            </a:extLst>
          </p:cNvPr>
          <p:cNvSpPr/>
          <p:nvPr/>
        </p:nvSpPr>
        <p:spPr>
          <a:xfrm rot="5400000">
            <a:off x="10214999" y="4890426"/>
            <a:ext cx="3810000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13894-1FE4-97D3-109C-1C9E30B3AFE8}"/>
              </a:ext>
            </a:extLst>
          </p:cNvPr>
          <p:cNvSpPr/>
          <p:nvPr/>
        </p:nvSpPr>
        <p:spPr>
          <a:xfrm>
            <a:off x="844550" y="1540998"/>
            <a:ext cx="11347449" cy="149689"/>
          </a:xfrm>
          <a:prstGeom prst="rect">
            <a:avLst/>
          </a:prstGeom>
          <a:solidFill>
            <a:srgbClr val="25B1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CD9672-2395-61E1-6B67-C9A6C03E9A38}"/>
              </a:ext>
            </a:extLst>
          </p:cNvPr>
          <p:cNvSpPr/>
          <p:nvPr/>
        </p:nvSpPr>
        <p:spPr>
          <a:xfrm>
            <a:off x="3585598" y="1544480"/>
            <a:ext cx="8534401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B8999-910E-CA03-A2D6-6874A0AA89D1}"/>
              </a:ext>
            </a:extLst>
          </p:cNvPr>
          <p:cNvSpPr/>
          <p:nvPr/>
        </p:nvSpPr>
        <p:spPr>
          <a:xfrm>
            <a:off x="7448550" y="1542156"/>
            <a:ext cx="4743449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406E72-956B-DDC0-F554-F942FA70E977}"/>
              </a:ext>
            </a:extLst>
          </p:cNvPr>
          <p:cNvSpPr/>
          <p:nvPr/>
        </p:nvSpPr>
        <p:spPr>
          <a:xfrm rot="5400000">
            <a:off x="10214999" y="3388672"/>
            <a:ext cx="3810000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63020E7-7D29-9BBA-B028-BD67A3E1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6005460"/>
            <a:ext cx="575650" cy="8619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7DB1A7-7307-49EE-970A-D9C5C83D6A84}"/>
              </a:ext>
            </a:extLst>
          </p:cNvPr>
          <p:cNvSpPr txBox="1"/>
          <p:nvPr/>
        </p:nvSpPr>
        <p:spPr>
          <a:xfrm>
            <a:off x="4371788" y="5805405"/>
            <a:ext cx="4884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285750" marR="0" lvl="0" indent="-28575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000" b="1" dirty="0"/>
              <a:t>www.climate-transparency-platform.org</a:t>
            </a:r>
            <a:endParaRPr lang="en-DK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98995-019A-3104-90D3-38581CF64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62" y="155518"/>
            <a:ext cx="4583183" cy="261896"/>
          </a:xfrm>
          <a:prstGeom prst="rect">
            <a:avLst/>
          </a:prstGeom>
        </p:spPr>
      </p:pic>
      <p:pic>
        <p:nvPicPr>
          <p:cNvPr id="6" name="Graphic 5" descr="Internet outline">
            <a:extLst>
              <a:ext uri="{FF2B5EF4-FFF2-40B4-BE49-F238E27FC236}">
                <a16:creationId xmlns:a16="http://schemas.microsoft.com/office/drawing/2014/main" id="{05AD8A07-3A8B-06B8-DA8A-2C462AF4F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3690" y="5522043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B942DF-C4FF-0A36-D585-1DD0D3F3C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3039" y="1828500"/>
            <a:ext cx="8550234" cy="3810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4DED4F7-E196-2D45-78D6-B5F6D7AE50BB}"/>
              </a:ext>
            </a:extLst>
          </p:cNvPr>
          <p:cNvSpPr/>
          <p:nvPr/>
        </p:nvSpPr>
        <p:spPr>
          <a:xfrm>
            <a:off x="2159726" y="5837416"/>
            <a:ext cx="1107655" cy="20005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8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58" y="365125"/>
            <a:ext cx="12014745" cy="1325563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400" b="1" dirty="0" err="1">
                <a:solidFill>
                  <a:srgbClr val="25B199"/>
                </a:solidFill>
                <a:latin typeface="+mn-lt"/>
              </a:rPr>
              <a:t>User</a:t>
            </a:r>
            <a:r>
              <a:rPr lang="es-MX" sz="3400" b="1" dirty="0">
                <a:solidFill>
                  <a:srgbClr val="25B199"/>
                </a:solidFill>
                <a:latin typeface="+mn-lt"/>
              </a:rPr>
              <a:t> Role: </a:t>
            </a:r>
            <a:r>
              <a:rPr lang="es-MX" sz="3400" b="1" dirty="0" err="1">
                <a:solidFill>
                  <a:srgbClr val="25B199"/>
                </a:solidFill>
                <a:latin typeface="+mn-lt"/>
              </a:rPr>
              <a:t>Nominated</a:t>
            </a:r>
            <a:r>
              <a:rPr lang="es-MX" sz="3400" b="1" dirty="0">
                <a:solidFill>
                  <a:srgbClr val="25B199"/>
                </a:solidFill>
                <a:latin typeface="+mn-lt"/>
              </a:rPr>
              <a:t> Country Focal </a:t>
            </a:r>
            <a:r>
              <a:rPr lang="es-MX" sz="3400" b="1" dirty="0" err="1">
                <a:solidFill>
                  <a:srgbClr val="25B199"/>
                </a:solidFill>
                <a:latin typeface="+mn-lt"/>
              </a:rPr>
              <a:t>Points</a:t>
            </a:r>
            <a:r>
              <a:rPr lang="es-MX" sz="3400" b="1" dirty="0">
                <a:solidFill>
                  <a:srgbClr val="25B199"/>
                </a:solidFill>
                <a:latin typeface="+mn-lt"/>
              </a:rPr>
              <a:t> </a:t>
            </a:r>
            <a:r>
              <a:rPr lang="es-MX" sz="3400" b="1" dirty="0" err="1">
                <a:solidFill>
                  <a:srgbClr val="25B199"/>
                </a:solidFill>
                <a:latin typeface="+mn-lt"/>
              </a:rPr>
              <a:t>under</a:t>
            </a:r>
            <a:r>
              <a:rPr lang="es-MX" sz="3400" b="1" dirty="0">
                <a:solidFill>
                  <a:srgbClr val="25B199"/>
                </a:solidFill>
                <a:latin typeface="+mn-lt"/>
              </a:rPr>
              <a:t> </a:t>
            </a:r>
            <a:r>
              <a:rPr lang="es-MX" sz="3400" b="1" dirty="0" err="1">
                <a:solidFill>
                  <a:srgbClr val="25B199"/>
                </a:solidFill>
                <a:latin typeface="+mn-lt"/>
              </a:rPr>
              <a:t>the</a:t>
            </a:r>
            <a:r>
              <a:rPr lang="es-MX" sz="3400" b="1" dirty="0">
                <a:solidFill>
                  <a:srgbClr val="25B199"/>
                </a:solidFill>
                <a:latin typeface="+mn-lt"/>
              </a:rPr>
              <a:t> CBIT-GSP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2997C9-1045-A0CF-61A8-DC844902E0C8}"/>
              </a:ext>
            </a:extLst>
          </p:cNvPr>
          <p:cNvSpPr/>
          <p:nvPr/>
        </p:nvSpPr>
        <p:spPr>
          <a:xfrm rot="5400000">
            <a:off x="10214999" y="4890426"/>
            <a:ext cx="3810000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13894-1FE4-97D3-109C-1C9E30B3AFE8}"/>
              </a:ext>
            </a:extLst>
          </p:cNvPr>
          <p:cNvSpPr/>
          <p:nvPr/>
        </p:nvSpPr>
        <p:spPr>
          <a:xfrm>
            <a:off x="844550" y="1540998"/>
            <a:ext cx="11347449" cy="149689"/>
          </a:xfrm>
          <a:prstGeom prst="rect">
            <a:avLst/>
          </a:prstGeom>
          <a:solidFill>
            <a:srgbClr val="25B1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CD9672-2395-61E1-6B67-C9A6C03E9A38}"/>
              </a:ext>
            </a:extLst>
          </p:cNvPr>
          <p:cNvSpPr/>
          <p:nvPr/>
        </p:nvSpPr>
        <p:spPr>
          <a:xfrm>
            <a:off x="3585598" y="1544480"/>
            <a:ext cx="8534401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B8999-910E-CA03-A2D6-6874A0AA89D1}"/>
              </a:ext>
            </a:extLst>
          </p:cNvPr>
          <p:cNvSpPr/>
          <p:nvPr/>
        </p:nvSpPr>
        <p:spPr>
          <a:xfrm>
            <a:off x="7448550" y="1542156"/>
            <a:ext cx="4743449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406E72-956B-DDC0-F554-F942FA70E977}"/>
              </a:ext>
            </a:extLst>
          </p:cNvPr>
          <p:cNvSpPr/>
          <p:nvPr/>
        </p:nvSpPr>
        <p:spPr>
          <a:xfrm rot="5400000">
            <a:off x="10214999" y="3388672"/>
            <a:ext cx="3810000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63020E7-7D29-9BBA-B028-BD67A3E1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6005460"/>
            <a:ext cx="575650" cy="8619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60E0D6-B974-0131-93CD-EDED366E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175808"/>
            <a:ext cx="4583183" cy="261896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73B5416-B6ED-522D-8445-4981406B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8" y="1765211"/>
            <a:ext cx="423369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Nominated Focal Points under the CBIT-GSP: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CBIT-GSP Project Focal Point, called “Country Focal Point”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Thematic Focal Points: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GHG Inventory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NDC/Mitigation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Adaptation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Loss &amp; Damage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</a:t>
            </a:r>
          </a:p>
          <a:p>
            <a:pPr marL="914400" lvl="2" indent="0"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9DE1DE-A5B1-8256-8DF5-9727F5EA226E}"/>
              </a:ext>
            </a:extLst>
          </p:cNvPr>
          <p:cNvGrpSpPr/>
          <p:nvPr/>
        </p:nvGrpSpPr>
        <p:grpSpPr>
          <a:xfrm>
            <a:off x="4325470" y="1813693"/>
            <a:ext cx="5244353" cy="3475828"/>
            <a:chOff x="5140442" y="2066471"/>
            <a:chExt cx="6228763" cy="41506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188143-29FF-22AF-88B0-14984F356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1678"/>
            <a:stretch/>
          </p:blipFill>
          <p:spPr>
            <a:xfrm>
              <a:off x="5140442" y="2066471"/>
              <a:ext cx="6228763" cy="41506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948217-44BF-453A-B8E3-E90E904E130E}"/>
                </a:ext>
              </a:extLst>
            </p:cNvPr>
            <p:cNvSpPr/>
            <p:nvPr/>
          </p:nvSpPr>
          <p:spPr>
            <a:xfrm>
              <a:off x="6518274" y="3827929"/>
              <a:ext cx="2975350" cy="237564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F9ED52F-CD7C-DC19-DBF9-F6D945354FEE}"/>
              </a:ext>
            </a:extLst>
          </p:cNvPr>
          <p:cNvSpPr/>
          <p:nvPr/>
        </p:nvSpPr>
        <p:spPr>
          <a:xfrm>
            <a:off x="951097" y="5736049"/>
            <a:ext cx="1146386" cy="455023"/>
          </a:xfrm>
          <a:prstGeom prst="rightArrow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3414C4-8936-CD6A-187C-0BBE6B2521C4}"/>
              </a:ext>
            </a:extLst>
          </p:cNvPr>
          <p:cNvSpPr txBox="1"/>
          <p:nvPr/>
        </p:nvSpPr>
        <p:spPr>
          <a:xfrm>
            <a:off x="2097483" y="5795699"/>
            <a:ext cx="421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Editing rights for the Country Profile</a:t>
            </a:r>
            <a:endParaRPr lang="en-GB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7FAD2-284F-1E59-D3BB-9B9CD7A4D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654" y="3699391"/>
            <a:ext cx="4622352" cy="3072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974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09799" cy="1325563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b="1" dirty="0" err="1">
                <a:solidFill>
                  <a:srgbClr val="25B199"/>
                </a:solidFill>
                <a:latin typeface="+mn-lt"/>
              </a:rPr>
              <a:t>User</a:t>
            </a:r>
            <a:r>
              <a:rPr lang="es-MX" sz="3600" b="1" dirty="0">
                <a:solidFill>
                  <a:srgbClr val="25B199"/>
                </a:solidFill>
                <a:latin typeface="+mn-lt"/>
              </a:rPr>
              <a:t> Role: Project Manager </a:t>
            </a:r>
            <a:r>
              <a:rPr lang="es-MX" sz="3600" b="1" dirty="0" err="1">
                <a:solidFill>
                  <a:srgbClr val="25B199"/>
                </a:solidFill>
                <a:latin typeface="+mn-lt"/>
              </a:rPr>
              <a:t>for</a:t>
            </a:r>
            <a:r>
              <a:rPr lang="es-MX" sz="3600" b="1" dirty="0">
                <a:solidFill>
                  <a:srgbClr val="25B199"/>
                </a:solidFill>
                <a:latin typeface="+mn-lt"/>
              </a:rPr>
              <a:t> CBIT </a:t>
            </a:r>
            <a:r>
              <a:rPr lang="es-MX" sz="3600" b="1" dirty="0" err="1">
                <a:solidFill>
                  <a:srgbClr val="25B199"/>
                </a:solidFill>
                <a:latin typeface="+mn-lt"/>
              </a:rPr>
              <a:t>Projects</a:t>
            </a:r>
            <a:r>
              <a:rPr lang="es-MX" sz="3600" b="1" dirty="0">
                <a:solidFill>
                  <a:srgbClr val="25B199"/>
                </a:solidFill>
                <a:latin typeface="+mn-lt"/>
              </a:rPr>
              <a:t> </a:t>
            </a:r>
            <a:r>
              <a:rPr lang="es-MX" sz="3600" b="1" dirty="0" err="1">
                <a:solidFill>
                  <a:srgbClr val="25B199"/>
                </a:solidFill>
                <a:latin typeface="+mn-lt"/>
              </a:rPr>
              <a:t>or</a:t>
            </a:r>
            <a:r>
              <a:rPr lang="es-MX" sz="3600" b="1" dirty="0">
                <a:solidFill>
                  <a:srgbClr val="25B199"/>
                </a:solidFill>
                <a:latin typeface="+mn-lt"/>
              </a:rPr>
              <a:t> GEF </a:t>
            </a:r>
            <a:r>
              <a:rPr lang="es-MX" sz="3600" b="1" dirty="0" err="1">
                <a:solidFill>
                  <a:srgbClr val="25B199"/>
                </a:solidFill>
                <a:latin typeface="+mn-lt"/>
              </a:rPr>
              <a:t>Enabling</a:t>
            </a:r>
            <a:r>
              <a:rPr lang="es-MX" sz="3600" b="1" dirty="0">
                <a:solidFill>
                  <a:srgbClr val="25B199"/>
                </a:solidFill>
                <a:latin typeface="+mn-lt"/>
              </a:rPr>
              <a:t> </a:t>
            </a:r>
            <a:r>
              <a:rPr lang="es-MX" sz="3600" b="1" dirty="0" err="1">
                <a:solidFill>
                  <a:srgbClr val="25B199"/>
                </a:solidFill>
                <a:latin typeface="+mn-lt"/>
              </a:rPr>
              <a:t>Activities</a:t>
            </a:r>
            <a:endParaRPr lang="es-MX" sz="3600" b="1" dirty="0">
              <a:solidFill>
                <a:srgbClr val="25B199"/>
              </a:solidFill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2997C9-1045-A0CF-61A8-DC844902E0C8}"/>
              </a:ext>
            </a:extLst>
          </p:cNvPr>
          <p:cNvSpPr/>
          <p:nvPr/>
        </p:nvSpPr>
        <p:spPr>
          <a:xfrm rot="5400000">
            <a:off x="10214999" y="4890426"/>
            <a:ext cx="3810000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13894-1FE4-97D3-109C-1C9E30B3AFE8}"/>
              </a:ext>
            </a:extLst>
          </p:cNvPr>
          <p:cNvSpPr/>
          <p:nvPr/>
        </p:nvSpPr>
        <p:spPr>
          <a:xfrm>
            <a:off x="844550" y="1540998"/>
            <a:ext cx="11347449" cy="149689"/>
          </a:xfrm>
          <a:prstGeom prst="rect">
            <a:avLst/>
          </a:prstGeom>
          <a:solidFill>
            <a:srgbClr val="25B1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CD9672-2395-61E1-6B67-C9A6C03E9A38}"/>
              </a:ext>
            </a:extLst>
          </p:cNvPr>
          <p:cNvSpPr/>
          <p:nvPr/>
        </p:nvSpPr>
        <p:spPr>
          <a:xfrm>
            <a:off x="3585598" y="1544480"/>
            <a:ext cx="8534401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B8999-910E-CA03-A2D6-6874A0AA89D1}"/>
              </a:ext>
            </a:extLst>
          </p:cNvPr>
          <p:cNvSpPr/>
          <p:nvPr/>
        </p:nvSpPr>
        <p:spPr>
          <a:xfrm>
            <a:off x="7448550" y="1542156"/>
            <a:ext cx="4743449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406E72-956B-DDC0-F554-F942FA70E977}"/>
              </a:ext>
            </a:extLst>
          </p:cNvPr>
          <p:cNvSpPr/>
          <p:nvPr/>
        </p:nvSpPr>
        <p:spPr>
          <a:xfrm rot="5400000">
            <a:off x="10214999" y="3388672"/>
            <a:ext cx="3810000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63020E7-7D29-9BBA-B028-BD67A3E1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6005460"/>
            <a:ext cx="575650" cy="8619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60E0D6-B974-0131-93CD-EDED366E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175808"/>
            <a:ext cx="4583183" cy="261896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2C45C56-38E7-E1DC-7944-2FF5CCC5E98B}"/>
              </a:ext>
            </a:extLst>
          </p:cNvPr>
          <p:cNvSpPr txBox="1">
            <a:spLocks/>
          </p:cNvSpPr>
          <p:nvPr/>
        </p:nvSpPr>
        <p:spPr>
          <a:xfrm>
            <a:off x="375374" y="1730271"/>
            <a:ext cx="4871893" cy="45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Manager for CBIT Projects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4FB6BA6-458D-B2F3-2A55-0ACBEDB36D87}"/>
              </a:ext>
            </a:extLst>
          </p:cNvPr>
          <p:cNvSpPr/>
          <p:nvPr/>
        </p:nvSpPr>
        <p:spPr>
          <a:xfrm>
            <a:off x="5945081" y="6208931"/>
            <a:ext cx="1146386" cy="455023"/>
          </a:xfrm>
          <a:prstGeom prst="rightArrow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39DB9-8E02-63DA-0F94-69A848A78228}"/>
              </a:ext>
            </a:extLst>
          </p:cNvPr>
          <p:cNvSpPr txBox="1"/>
          <p:nvPr/>
        </p:nvSpPr>
        <p:spPr>
          <a:xfrm>
            <a:off x="7088969" y="6237603"/>
            <a:ext cx="373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Editing rights for the GEF EA Project</a:t>
            </a:r>
            <a:endParaRPr lang="en-GB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7875-EF63-71D0-7ED1-ABB13ED24227}"/>
              </a:ext>
            </a:extLst>
          </p:cNvPr>
          <p:cNvSpPr txBox="1"/>
          <p:nvPr/>
        </p:nvSpPr>
        <p:spPr>
          <a:xfrm>
            <a:off x="5475717" y="1733699"/>
            <a:ext cx="6097424" cy="397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CL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lvl="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GB" sz="2000" i="1" dirty="0"/>
              <a:t>Project Manager GEF Enabling Activities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513947-D485-E234-BD7C-0E314D633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617" y="2079910"/>
            <a:ext cx="5046472" cy="40529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39F51F-7DD6-C924-6863-69557FE4D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6830"/>
          <a:stretch/>
        </p:blipFill>
        <p:spPr>
          <a:xfrm>
            <a:off x="844550" y="2087213"/>
            <a:ext cx="5018118" cy="4042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00216A55-BFD4-9C3F-F67D-F763AC2CE0CF}"/>
              </a:ext>
            </a:extLst>
          </p:cNvPr>
          <p:cNvSpPr/>
          <p:nvPr/>
        </p:nvSpPr>
        <p:spPr>
          <a:xfrm>
            <a:off x="838200" y="6215710"/>
            <a:ext cx="1146386" cy="455023"/>
          </a:xfrm>
          <a:prstGeom prst="rightArrow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09F006-4B8B-2D74-F801-32EB2B031D5B}"/>
              </a:ext>
            </a:extLst>
          </p:cNvPr>
          <p:cNvSpPr txBox="1"/>
          <p:nvPr/>
        </p:nvSpPr>
        <p:spPr>
          <a:xfrm>
            <a:off x="1984586" y="6251777"/>
            <a:ext cx="373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Editing rights for the CBIT Project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60749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User</a:t>
            </a:r>
            <a:r>
              <a:rPr lang="es-MX" sz="4000" b="1" dirty="0">
                <a:solidFill>
                  <a:srgbClr val="25B199"/>
                </a:solidFill>
                <a:latin typeface="+mn-lt"/>
              </a:rPr>
              <a:t> Role: Agency Focal Point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2997C9-1045-A0CF-61A8-DC844902E0C8}"/>
              </a:ext>
            </a:extLst>
          </p:cNvPr>
          <p:cNvSpPr/>
          <p:nvPr/>
        </p:nvSpPr>
        <p:spPr>
          <a:xfrm rot="5400000">
            <a:off x="10214999" y="4890426"/>
            <a:ext cx="3810000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13894-1FE4-97D3-109C-1C9E30B3AFE8}"/>
              </a:ext>
            </a:extLst>
          </p:cNvPr>
          <p:cNvSpPr/>
          <p:nvPr/>
        </p:nvSpPr>
        <p:spPr>
          <a:xfrm>
            <a:off x="844550" y="1540998"/>
            <a:ext cx="11347449" cy="149689"/>
          </a:xfrm>
          <a:prstGeom prst="rect">
            <a:avLst/>
          </a:prstGeom>
          <a:solidFill>
            <a:srgbClr val="25B1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CD9672-2395-61E1-6B67-C9A6C03E9A38}"/>
              </a:ext>
            </a:extLst>
          </p:cNvPr>
          <p:cNvSpPr/>
          <p:nvPr/>
        </p:nvSpPr>
        <p:spPr>
          <a:xfrm>
            <a:off x="3585598" y="1544480"/>
            <a:ext cx="8534401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B8999-910E-CA03-A2D6-6874A0AA89D1}"/>
              </a:ext>
            </a:extLst>
          </p:cNvPr>
          <p:cNvSpPr/>
          <p:nvPr/>
        </p:nvSpPr>
        <p:spPr>
          <a:xfrm>
            <a:off x="7448550" y="1542156"/>
            <a:ext cx="4743449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406E72-956B-DDC0-F554-F942FA70E977}"/>
              </a:ext>
            </a:extLst>
          </p:cNvPr>
          <p:cNvSpPr/>
          <p:nvPr/>
        </p:nvSpPr>
        <p:spPr>
          <a:xfrm rot="5400000">
            <a:off x="10214999" y="3388672"/>
            <a:ext cx="3810000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63020E7-7D29-9BBA-B028-BD67A3E1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6005460"/>
            <a:ext cx="575650" cy="8619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60E0D6-B974-0131-93CD-EDED366E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175808"/>
            <a:ext cx="4583183" cy="261896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2C45C56-38E7-E1DC-7944-2FF5CCC5E98B}"/>
              </a:ext>
            </a:extLst>
          </p:cNvPr>
          <p:cNvSpPr txBox="1">
            <a:spLocks/>
          </p:cNvSpPr>
          <p:nvPr/>
        </p:nvSpPr>
        <p:spPr>
          <a:xfrm>
            <a:off x="4347333" y="1742760"/>
            <a:ext cx="2737131" cy="45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Agency Focal Points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0216A55-BFD4-9C3F-F67D-F763AC2CE0CF}"/>
              </a:ext>
            </a:extLst>
          </p:cNvPr>
          <p:cNvSpPr/>
          <p:nvPr/>
        </p:nvSpPr>
        <p:spPr>
          <a:xfrm>
            <a:off x="3479929" y="6172865"/>
            <a:ext cx="1146386" cy="455023"/>
          </a:xfrm>
          <a:prstGeom prst="rightArrow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09F006-4B8B-2D74-F801-32EB2B031D5B}"/>
              </a:ext>
            </a:extLst>
          </p:cNvPr>
          <p:cNvSpPr txBox="1"/>
          <p:nvPr/>
        </p:nvSpPr>
        <p:spPr>
          <a:xfrm>
            <a:off x="4626315" y="6172865"/>
            <a:ext cx="373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Editing rights for the Agency Page and relevant project pages</a:t>
            </a:r>
            <a:endParaRPr lang="en-GB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97ABC-611A-5021-4726-FC709D31F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712" y="2087213"/>
            <a:ext cx="4954105" cy="3918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964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5419-832D-4824-58A5-43428658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279898"/>
            <a:ext cx="9144000" cy="1152232"/>
          </a:xfrm>
        </p:spPr>
        <p:txBody>
          <a:bodyPr anchor="ctr">
            <a:normAutofit/>
          </a:bodyPr>
          <a:lstStyle/>
          <a:p>
            <a:r>
              <a:rPr lang="es-CL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Thank</a:t>
            </a:r>
            <a:r>
              <a:rPr lang="es-C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L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you</a:t>
            </a:r>
            <a:r>
              <a:rPr lang="es-C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L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</a:t>
            </a:r>
            <a:r>
              <a:rPr lang="es-C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L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your</a:t>
            </a:r>
            <a:r>
              <a:rPr lang="es-C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L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attention</a:t>
            </a:r>
            <a:endParaRPr lang="es-CL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C223A8-D5C4-651C-F9FD-6F6AC346B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10" y="4159819"/>
            <a:ext cx="1782159" cy="171789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CBIT-GSP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Coordinator</a:t>
            </a: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Fatima-Zahra TAIBI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fatima-zahra.taibi@un.org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3B12B69-BE7C-C1E4-2C4E-4E0BD326D8D8}"/>
              </a:ext>
            </a:extLst>
          </p:cNvPr>
          <p:cNvGrpSpPr/>
          <p:nvPr/>
        </p:nvGrpSpPr>
        <p:grpSpPr>
          <a:xfrm>
            <a:off x="-203200" y="-120653"/>
            <a:ext cx="6299200" cy="1860553"/>
            <a:chOff x="-203200" y="-120653"/>
            <a:chExt cx="6299200" cy="1860553"/>
          </a:xfrm>
          <a:solidFill>
            <a:srgbClr val="25B199"/>
          </a:solidFill>
        </p:grpSpPr>
        <p:sp>
          <p:nvSpPr>
            <p:cNvPr id="5" name="Paralelogramo 4">
              <a:extLst>
                <a:ext uri="{FF2B5EF4-FFF2-40B4-BE49-F238E27FC236}">
                  <a16:creationId xmlns:a16="http://schemas.microsoft.com/office/drawing/2014/main" id="{49773AB1-4B55-C4B0-BA1D-19F2DC3FF72A}"/>
                </a:ext>
              </a:extLst>
            </p:cNvPr>
            <p:cNvSpPr/>
            <p:nvPr/>
          </p:nvSpPr>
          <p:spPr>
            <a:xfrm>
              <a:off x="1625600" y="0"/>
              <a:ext cx="44704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7CE56BBD-52C2-3BCD-FE17-D2E86A4B1492}"/>
                </a:ext>
              </a:extLst>
            </p:cNvPr>
            <p:cNvSpPr/>
            <p:nvPr/>
          </p:nvSpPr>
          <p:spPr>
            <a:xfrm>
              <a:off x="-203200" y="0"/>
              <a:ext cx="3803200" cy="180000"/>
            </a:xfrm>
            <a:prstGeom prst="parallelogram">
              <a:avLst/>
            </a:prstGeom>
            <a:solidFill>
              <a:srgbClr val="25B1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7" name="Paralelogramo 6">
              <a:extLst>
                <a:ext uri="{FF2B5EF4-FFF2-40B4-BE49-F238E27FC236}">
                  <a16:creationId xmlns:a16="http://schemas.microsoft.com/office/drawing/2014/main" id="{75841726-DC57-380E-2E03-BCAC17DDB4AB}"/>
                </a:ext>
              </a:extLst>
            </p:cNvPr>
            <p:cNvSpPr/>
            <p:nvPr/>
          </p:nvSpPr>
          <p:spPr>
            <a:xfrm rot="5400000" flipH="1">
              <a:off x="-840277" y="719624"/>
              <a:ext cx="1860553" cy="180000"/>
            </a:xfrm>
            <a:prstGeom prst="parallelogram">
              <a:avLst/>
            </a:prstGeom>
            <a:solidFill>
              <a:srgbClr val="25B1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12A19D-C217-E514-F441-93BE7E3F9F67}"/>
              </a:ext>
            </a:extLst>
          </p:cNvPr>
          <p:cNvGrpSpPr/>
          <p:nvPr/>
        </p:nvGrpSpPr>
        <p:grpSpPr>
          <a:xfrm>
            <a:off x="7300686" y="-5122"/>
            <a:ext cx="5445278" cy="432000"/>
            <a:chOff x="7300686" y="-5121"/>
            <a:chExt cx="5445278" cy="365123"/>
          </a:xfrm>
        </p:grpSpPr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295F823C-7C60-E27C-8A5F-F71C554BBD9C}"/>
                </a:ext>
              </a:extLst>
            </p:cNvPr>
            <p:cNvSpPr/>
            <p:nvPr/>
          </p:nvSpPr>
          <p:spPr>
            <a:xfrm>
              <a:off x="7300686" y="2"/>
              <a:ext cx="5095120" cy="360000"/>
            </a:xfrm>
            <a:prstGeom prst="parallelogram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6CFA5482-A212-0D1A-A7F4-636C5062FEDF}"/>
                </a:ext>
              </a:extLst>
            </p:cNvPr>
            <p:cNvSpPr/>
            <p:nvPr/>
          </p:nvSpPr>
          <p:spPr>
            <a:xfrm>
              <a:off x="9226100" y="-1"/>
              <a:ext cx="3169706" cy="360000"/>
            </a:xfrm>
            <a:prstGeom prst="parallelogram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1" name="Paralelogramo 10">
              <a:extLst>
                <a:ext uri="{FF2B5EF4-FFF2-40B4-BE49-F238E27FC236}">
                  <a16:creationId xmlns:a16="http://schemas.microsoft.com/office/drawing/2014/main" id="{B72D94E1-EC62-EE17-AFA2-FEBE470F8041}"/>
                </a:ext>
              </a:extLst>
            </p:cNvPr>
            <p:cNvSpPr/>
            <p:nvPr/>
          </p:nvSpPr>
          <p:spPr>
            <a:xfrm>
              <a:off x="10845800" y="-5121"/>
              <a:ext cx="1900164" cy="365119"/>
            </a:xfrm>
            <a:prstGeom prst="parallelogram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CE2B558-B563-E331-ED66-33202EE8AB22}"/>
              </a:ext>
            </a:extLst>
          </p:cNvPr>
          <p:cNvGrpSpPr/>
          <p:nvPr/>
        </p:nvGrpSpPr>
        <p:grpSpPr>
          <a:xfrm>
            <a:off x="3599395" y="5119329"/>
            <a:ext cx="8796411" cy="1860553"/>
            <a:chOff x="3599395" y="5119329"/>
            <a:chExt cx="8796411" cy="1860553"/>
          </a:xfrm>
          <a:solidFill>
            <a:srgbClr val="25B199"/>
          </a:solidFill>
        </p:grpSpPr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234F1414-6E26-309E-7D22-A18A31F44D1C}"/>
                </a:ext>
              </a:extLst>
            </p:cNvPr>
            <p:cNvSpPr/>
            <p:nvPr/>
          </p:nvSpPr>
          <p:spPr>
            <a:xfrm rot="10800000">
              <a:off x="3599395" y="6679230"/>
              <a:ext cx="6967611" cy="17877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Paralelogramo 13">
              <a:extLst>
                <a:ext uri="{FF2B5EF4-FFF2-40B4-BE49-F238E27FC236}">
                  <a16:creationId xmlns:a16="http://schemas.microsoft.com/office/drawing/2014/main" id="{6624F26E-001F-9CAC-5D1C-9EAA6AC8D38C}"/>
                </a:ext>
              </a:extLst>
            </p:cNvPr>
            <p:cNvSpPr/>
            <p:nvPr/>
          </p:nvSpPr>
          <p:spPr>
            <a:xfrm rot="10800000">
              <a:off x="6743700" y="6679230"/>
              <a:ext cx="5652106" cy="178770"/>
            </a:xfrm>
            <a:prstGeom prst="parallelogram">
              <a:avLst/>
            </a:prstGeom>
            <a:solidFill>
              <a:srgbClr val="25B1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Paralelogramo 14">
              <a:extLst>
                <a:ext uri="{FF2B5EF4-FFF2-40B4-BE49-F238E27FC236}">
                  <a16:creationId xmlns:a16="http://schemas.microsoft.com/office/drawing/2014/main" id="{882FA5B6-7128-7FC5-8BD5-8F51DA815D25}"/>
                </a:ext>
              </a:extLst>
            </p:cNvPr>
            <p:cNvSpPr/>
            <p:nvPr/>
          </p:nvSpPr>
          <p:spPr>
            <a:xfrm rot="16200000" flipH="1">
              <a:off x="11172330" y="5959606"/>
              <a:ext cx="1860553" cy="180000"/>
            </a:xfrm>
            <a:prstGeom prst="parallelogram">
              <a:avLst/>
            </a:prstGeom>
            <a:solidFill>
              <a:srgbClr val="25B1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027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140AD5-DE20-031F-6696-410B72C7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4" y="514374"/>
            <a:ext cx="3416316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162C1CE-863A-D3CC-55C7-92C5A63AC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95" y="604374"/>
            <a:ext cx="210122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3CECF3C-4443-65D3-78D9-47444FE3C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" b="4149"/>
          <a:stretch/>
        </p:blipFill>
        <p:spPr bwMode="auto">
          <a:xfrm>
            <a:off x="10922979" y="5924758"/>
            <a:ext cx="914152" cy="619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E4E92C8-3B77-1C7E-54B0-F7AE4298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57" y="3053449"/>
            <a:ext cx="855110" cy="106888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39E1A6-6407-F954-4A01-0ADB9809651F}"/>
              </a:ext>
            </a:extLst>
          </p:cNvPr>
          <p:cNvSpPr txBox="1"/>
          <p:nvPr/>
        </p:nvSpPr>
        <p:spPr>
          <a:xfrm>
            <a:off x="3335384" y="2282608"/>
            <a:ext cx="4731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L" sz="1800" b="1" dirty="0" err="1">
                <a:solidFill>
                  <a:srgbClr val="25B199"/>
                </a:solidFill>
              </a:rPr>
              <a:t>Please</a:t>
            </a:r>
            <a:r>
              <a:rPr lang="es-CL" sz="1800" b="1" dirty="0">
                <a:solidFill>
                  <a:srgbClr val="25B199"/>
                </a:solidFill>
              </a:rPr>
              <a:t> </a:t>
            </a:r>
            <a:r>
              <a:rPr lang="es-CL" sz="1800" b="1" dirty="0" err="1">
                <a:solidFill>
                  <a:srgbClr val="25B199"/>
                </a:solidFill>
              </a:rPr>
              <a:t>reach</a:t>
            </a:r>
            <a:r>
              <a:rPr lang="es-CL" sz="1800" b="1" dirty="0">
                <a:solidFill>
                  <a:srgbClr val="25B199"/>
                </a:solidFill>
              </a:rPr>
              <a:t> </a:t>
            </a:r>
            <a:r>
              <a:rPr lang="es-CL" sz="1800" b="1" dirty="0" err="1">
                <a:solidFill>
                  <a:srgbClr val="25B199"/>
                </a:solidFill>
              </a:rPr>
              <a:t>out</a:t>
            </a:r>
            <a:r>
              <a:rPr lang="es-CL" sz="1800" b="1" dirty="0">
                <a:solidFill>
                  <a:srgbClr val="25B199"/>
                </a:solidFill>
              </a:rPr>
              <a:t> </a:t>
            </a:r>
            <a:r>
              <a:rPr lang="es-CL" sz="1800" b="1" dirty="0" err="1">
                <a:solidFill>
                  <a:srgbClr val="25B199"/>
                </a:solidFill>
              </a:rPr>
              <a:t>to</a:t>
            </a:r>
            <a:r>
              <a:rPr lang="es-CL" sz="1800" b="1" dirty="0">
                <a:solidFill>
                  <a:srgbClr val="25B199"/>
                </a:solidFill>
              </a:rPr>
              <a:t> </a:t>
            </a:r>
            <a:r>
              <a:rPr lang="es-CL" sz="1800" b="1" dirty="0" err="1">
                <a:solidFill>
                  <a:srgbClr val="25B199"/>
                </a:solidFill>
              </a:rPr>
              <a:t>us</a:t>
            </a:r>
            <a:r>
              <a:rPr lang="es-CL" sz="1800" b="1" dirty="0">
                <a:solidFill>
                  <a:srgbClr val="25B199"/>
                </a:solidFill>
              </a:rPr>
              <a:t> </a:t>
            </a:r>
            <a:r>
              <a:rPr lang="es-CL" sz="1800" b="1" dirty="0" err="1">
                <a:solidFill>
                  <a:srgbClr val="25B199"/>
                </a:solidFill>
              </a:rPr>
              <a:t>for</a:t>
            </a:r>
            <a:r>
              <a:rPr lang="es-CL" sz="1800" b="1" dirty="0">
                <a:solidFill>
                  <a:srgbClr val="25B199"/>
                </a:solidFill>
              </a:rPr>
              <a:t> </a:t>
            </a:r>
            <a:r>
              <a:rPr lang="es-CL" sz="1800" b="1" dirty="0" err="1">
                <a:solidFill>
                  <a:srgbClr val="25B199"/>
                </a:solidFill>
              </a:rPr>
              <a:t>any</a:t>
            </a:r>
            <a:r>
              <a:rPr lang="es-CL" sz="1800" b="1" dirty="0">
                <a:solidFill>
                  <a:srgbClr val="25B199"/>
                </a:solidFill>
              </a:rPr>
              <a:t> </a:t>
            </a:r>
            <a:r>
              <a:rPr lang="es-CL" sz="1800" b="1" dirty="0" err="1">
                <a:solidFill>
                  <a:srgbClr val="25B199"/>
                </a:solidFill>
              </a:rPr>
              <a:t>question</a:t>
            </a:r>
            <a:r>
              <a:rPr lang="es-CL" sz="1800" b="1" dirty="0">
                <a:solidFill>
                  <a:srgbClr val="25B199"/>
                </a:solidFill>
              </a:rPr>
              <a:t>, </a:t>
            </a:r>
            <a:r>
              <a:rPr lang="es-CL" sz="1800" b="1" dirty="0" err="1">
                <a:solidFill>
                  <a:srgbClr val="25B199"/>
                </a:solidFill>
              </a:rPr>
              <a:t>comments</a:t>
            </a:r>
            <a:r>
              <a:rPr lang="es-CL" sz="1800" b="1" dirty="0">
                <a:solidFill>
                  <a:srgbClr val="25B199"/>
                </a:solidFill>
              </a:rPr>
              <a:t> </a:t>
            </a:r>
            <a:r>
              <a:rPr lang="es-CL" sz="1800" b="1" dirty="0" err="1">
                <a:solidFill>
                  <a:srgbClr val="25B199"/>
                </a:solidFill>
              </a:rPr>
              <a:t>or</a:t>
            </a:r>
            <a:r>
              <a:rPr lang="es-CL" sz="1800" b="1" dirty="0">
                <a:solidFill>
                  <a:srgbClr val="25B199"/>
                </a:solidFill>
              </a:rPr>
              <a:t> </a:t>
            </a:r>
            <a:r>
              <a:rPr lang="es-CL" sz="1800" b="1" dirty="0" err="1">
                <a:solidFill>
                  <a:srgbClr val="25B199"/>
                </a:solidFill>
              </a:rPr>
              <a:t>suggestions</a:t>
            </a:r>
            <a:r>
              <a:rPr lang="es-CL" b="1" dirty="0">
                <a:solidFill>
                  <a:srgbClr val="25B199"/>
                </a:solidFill>
              </a:rPr>
              <a:t>!</a:t>
            </a:r>
            <a:r>
              <a:rPr lang="es-CL" sz="1800" b="1" dirty="0">
                <a:solidFill>
                  <a:srgbClr val="25B199"/>
                </a:solidFill>
              </a:rPr>
              <a:t> 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4D1FF3B8-7AF7-029A-8FEB-5D0A6FD3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76" y="3068337"/>
            <a:ext cx="877585" cy="109698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ítulo 2">
            <a:extLst>
              <a:ext uri="{FF2B5EF4-FFF2-40B4-BE49-F238E27FC236}">
                <a16:creationId xmlns:a16="http://schemas.microsoft.com/office/drawing/2014/main" id="{90D44480-58DD-10D5-1B61-9449ABB1B910}"/>
              </a:ext>
            </a:extLst>
          </p:cNvPr>
          <p:cNvSpPr txBox="1">
            <a:spLocks/>
          </p:cNvSpPr>
          <p:nvPr/>
        </p:nvSpPr>
        <p:spPr>
          <a:xfrm>
            <a:off x="4866192" y="4160851"/>
            <a:ext cx="1323566" cy="1717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CBIT-GSP Project </a:t>
            </a:r>
            <a:r>
              <a:rPr lang="es-CL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Officer</a:t>
            </a: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Susanne KONRAD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susanne.konrad@un.org</a:t>
            </a: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C6546A00-762B-0D6B-865F-98005D9E5173}"/>
              </a:ext>
            </a:extLst>
          </p:cNvPr>
          <p:cNvSpPr txBox="1">
            <a:spLocks/>
          </p:cNvSpPr>
          <p:nvPr/>
        </p:nvSpPr>
        <p:spPr>
          <a:xfrm>
            <a:off x="2061800" y="4165319"/>
            <a:ext cx="1577690" cy="1717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Asia Network </a:t>
            </a:r>
            <a:r>
              <a:rPr lang="es-CL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Coordinator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Jaypalsinh CHAUHAN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jaypalsinh.chauhan@un.org</a:t>
            </a:r>
          </a:p>
        </p:txBody>
      </p:sp>
      <p:pic>
        <p:nvPicPr>
          <p:cNvPr id="19" name="Picture 2" descr="GEF Logo | GEF">
            <a:extLst>
              <a:ext uri="{FF2B5EF4-FFF2-40B4-BE49-F238E27FC236}">
                <a16:creationId xmlns:a16="http://schemas.microsoft.com/office/drawing/2014/main" id="{85A263B5-B710-845D-BB20-E137949C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28" y="5800292"/>
            <a:ext cx="610172" cy="8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DC511D7F-89CE-25B7-DAD3-7DE3AEAD6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8771"/>
          <a:stretch/>
        </p:blipFill>
        <p:spPr bwMode="auto">
          <a:xfrm>
            <a:off x="6451696" y="3073856"/>
            <a:ext cx="877585" cy="108594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9F845BAF-95EB-0588-3954-88DD7F27598F}"/>
              </a:ext>
            </a:extLst>
          </p:cNvPr>
          <p:cNvSpPr txBox="1">
            <a:spLocks/>
          </p:cNvSpPr>
          <p:nvPr/>
        </p:nvSpPr>
        <p:spPr>
          <a:xfrm>
            <a:off x="6095803" y="4154965"/>
            <a:ext cx="1519836" cy="1717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CBIT-GSP Project </a:t>
            </a:r>
            <a:r>
              <a:rPr lang="es-CL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Officer</a:t>
            </a: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Alejandro REGATERO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alejandro.regaterolabadia@un.org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A9EAAC-4701-A1EC-7317-9A66C63F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39" y="3101088"/>
            <a:ext cx="877585" cy="1085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ítulo 2">
            <a:extLst>
              <a:ext uri="{FF2B5EF4-FFF2-40B4-BE49-F238E27FC236}">
                <a16:creationId xmlns:a16="http://schemas.microsoft.com/office/drawing/2014/main" id="{F12E8170-CC8D-7BF1-88E6-7579B71C6543}"/>
              </a:ext>
            </a:extLst>
          </p:cNvPr>
          <p:cNvSpPr txBox="1">
            <a:spLocks/>
          </p:cNvSpPr>
          <p:nvPr/>
        </p:nvSpPr>
        <p:spPr>
          <a:xfrm>
            <a:off x="7497264" y="4122337"/>
            <a:ext cx="1519836" cy="1717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CBIT-GSP </a:t>
            </a:r>
            <a:r>
              <a:rPr lang="es-CL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Transparency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Officer</a:t>
            </a: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Khetsiwe KHUMALO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khetsiwe.khumalo@un.org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C5D3928-4E7E-4594-A6C2-DBC1E76F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r="2190"/>
          <a:stretch/>
        </p:blipFill>
        <p:spPr bwMode="auto">
          <a:xfrm>
            <a:off x="2390654" y="2949810"/>
            <a:ext cx="1068893" cy="118741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object 54">
            <a:extLst>
              <a:ext uri="{FF2B5EF4-FFF2-40B4-BE49-F238E27FC236}">
                <a16:creationId xmlns:a16="http://schemas.microsoft.com/office/drawing/2014/main" id="{9287BC9C-D5DB-0E04-562E-8A9238417275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02777" y="3069522"/>
            <a:ext cx="933951" cy="1080000"/>
          </a:xfrm>
          <a:prstGeom prst="ellipse">
            <a:avLst/>
          </a:prstGeom>
        </p:spPr>
      </p:pic>
      <p:sp>
        <p:nvSpPr>
          <p:cNvPr id="31" name="Subtítulo 2">
            <a:extLst>
              <a:ext uri="{FF2B5EF4-FFF2-40B4-BE49-F238E27FC236}">
                <a16:creationId xmlns:a16="http://schemas.microsoft.com/office/drawing/2014/main" id="{F9369BE7-C07B-31FD-154C-65349B83E4EA}"/>
              </a:ext>
            </a:extLst>
          </p:cNvPr>
          <p:cNvSpPr txBox="1">
            <a:spLocks/>
          </p:cNvSpPr>
          <p:nvPr/>
        </p:nvSpPr>
        <p:spPr>
          <a:xfrm>
            <a:off x="8949835" y="4122337"/>
            <a:ext cx="1519836" cy="1717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CBIT-GSP Project </a:t>
            </a:r>
            <a:r>
              <a:rPr lang="es-CL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Officer</a:t>
            </a: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Juliette LUNEL </a:t>
            </a:r>
          </a:p>
        </p:txBody>
      </p:sp>
    </p:spTree>
    <p:extLst>
      <p:ext uri="{BB962C8B-B14F-4D97-AF65-F5344CB8AC3E}">
        <p14:creationId xmlns:p14="http://schemas.microsoft.com/office/powerpoint/2010/main" val="96698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6712" y="865447"/>
            <a:ext cx="3330787" cy="479618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3000" spc="-13" dirty="0">
                <a:solidFill>
                  <a:srgbClr val="24B099"/>
                </a:solidFill>
              </a:rPr>
              <a:t>CBIT-</a:t>
            </a:r>
            <a:r>
              <a:rPr sz="3000" dirty="0">
                <a:solidFill>
                  <a:srgbClr val="24B099"/>
                </a:solidFill>
              </a:rPr>
              <a:t>GSP</a:t>
            </a:r>
            <a:r>
              <a:rPr sz="3000" spc="-53" dirty="0">
                <a:solidFill>
                  <a:srgbClr val="24B099"/>
                </a:solidFill>
              </a:rPr>
              <a:t> </a:t>
            </a:r>
            <a:r>
              <a:rPr sz="3000" dirty="0">
                <a:solidFill>
                  <a:srgbClr val="24B099"/>
                </a:solidFill>
              </a:rPr>
              <a:t>at</a:t>
            </a:r>
            <a:r>
              <a:rPr sz="3000" spc="-13" dirty="0">
                <a:solidFill>
                  <a:srgbClr val="24B099"/>
                </a:solidFill>
              </a:rPr>
              <a:t> </a:t>
            </a:r>
            <a:r>
              <a:rPr sz="3000" dirty="0">
                <a:solidFill>
                  <a:srgbClr val="24B099"/>
                </a:solidFill>
              </a:rPr>
              <a:t>a</a:t>
            </a:r>
            <a:r>
              <a:rPr sz="3000" spc="13" dirty="0">
                <a:solidFill>
                  <a:srgbClr val="24B099"/>
                </a:solidFill>
              </a:rPr>
              <a:t> </a:t>
            </a:r>
            <a:r>
              <a:rPr sz="3000" spc="-13" dirty="0">
                <a:solidFill>
                  <a:srgbClr val="24B099"/>
                </a:solidFill>
              </a:rPr>
              <a:t>Glance</a:t>
            </a:r>
            <a:endParaRPr sz="3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20927" y="1524001"/>
            <a:ext cx="11348720" cy="5326380"/>
            <a:chOff x="615695" y="1143000"/>
            <a:chExt cx="8511540" cy="3994785"/>
          </a:xfrm>
        </p:grpSpPr>
        <p:sp>
          <p:nvSpPr>
            <p:cNvPr id="4" name="object 4"/>
            <p:cNvSpPr/>
            <p:nvPr/>
          </p:nvSpPr>
          <p:spPr>
            <a:xfrm>
              <a:off x="9019031" y="4011167"/>
              <a:ext cx="108585" cy="1126490"/>
            </a:xfrm>
            <a:custGeom>
              <a:avLst/>
              <a:gdLst/>
              <a:ahLst/>
              <a:cxnLst/>
              <a:rect l="l" t="t" r="r" b="b"/>
              <a:pathLst>
                <a:path w="108584" h="1126489">
                  <a:moveTo>
                    <a:pt x="0" y="1126235"/>
                  </a:moveTo>
                  <a:lnTo>
                    <a:pt x="108203" y="1126235"/>
                  </a:lnTo>
                  <a:lnTo>
                    <a:pt x="108203" y="0"/>
                  </a:lnTo>
                  <a:lnTo>
                    <a:pt x="0" y="0"/>
                  </a:lnTo>
                  <a:lnTo>
                    <a:pt x="0" y="1126235"/>
                  </a:lnTo>
                  <a:close/>
                </a:path>
              </a:pathLst>
            </a:custGeom>
            <a:solidFill>
              <a:srgbClr val="24B0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615695" y="1143000"/>
              <a:ext cx="8511540" cy="113030"/>
            </a:xfrm>
            <a:custGeom>
              <a:avLst/>
              <a:gdLst/>
              <a:ahLst/>
              <a:cxnLst/>
              <a:rect l="l" t="t" r="r" b="b"/>
              <a:pathLst>
                <a:path w="8511540" h="113030">
                  <a:moveTo>
                    <a:pt x="8511540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8511540" y="112775"/>
                  </a:lnTo>
                  <a:lnTo>
                    <a:pt x="8511540" y="0"/>
                  </a:lnTo>
                  <a:close/>
                </a:path>
              </a:pathLst>
            </a:custGeom>
            <a:solidFill>
              <a:srgbClr val="24B09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2671572" y="1146047"/>
              <a:ext cx="6400800" cy="106680"/>
            </a:xfrm>
            <a:custGeom>
              <a:avLst/>
              <a:gdLst/>
              <a:ahLst/>
              <a:cxnLst/>
              <a:rect l="l" t="t" r="r" b="b"/>
              <a:pathLst>
                <a:path w="6400800" h="106680">
                  <a:moveTo>
                    <a:pt x="6400800" y="0"/>
                  </a:moveTo>
                  <a:lnTo>
                    <a:pt x="0" y="0"/>
                  </a:lnTo>
                  <a:lnTo>
                    <a:pt x="0" y="7632"/>
                  </a:lnTo>
                  <a:lnTo>
                    <a:pt x="0" y="105156"/>
                  </a:lnTo>
                  <a:lnTo>
                    <a:pt x="0" y="106680"/>
                  </a:lnTo>
                  <a:lnTo>
                    <a:pt x="6347460" y="106680"/>
                  </a:lnTo>
                  <a:lnTo>
                    <a:pt x="6347460" y="105156"/>
                  </a:lnTo>
                  <a:lnTo>
                    <a:pt x="6400800" y="105156"/>
                  </a:lnTo>
                  <a:lnTo>
                    <a:pt x="6400800" y="7632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24B0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5568696" y="1142999"/>
              <a:ext cx="3558540" cy="2868295"/>
            </a:xfrm>
            <a:custGeom>
              <a:avLst/>
              <a:gdLst/>
              <a:ahLst/>
              <a:cxnLst/>
              <a:rect l="l" t="t" r="r" b="b"/>
              <a:pathLst>
                <a:path w="3558540" h="2868295">
                  <a:moveTo>
                    <a:pt x="3558540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3450336" y="108204"/>
                  </a:lnTo>
                  <a:lnTo>
                    <a:pt x="3450336" y="2868168"/>
                  </a:lnTo>
                  <a:lnTo>
                    <a:pt x="3558540" y="2868168"/>
                  </a:lnTo>
                  <a:lnTo>
                    <a:pt x="3558540" y="108204"/>
                  </a:lnTo>
                  <a:lnTo>
                    <a:pt x="3558540" y="10680"/>
                  </a:lnTo>
                  <a:lnTo>
                    <a:pt x="3558540" y="0"/>
                  </a:lnTo>
                  <a:close/>
                </a:path>
              </a:pathLst>
            </a:custGeom>
            <a:solidFill>
              <a:srgbClr val="24B09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3375660"/>
              <a:ext cx="1844039" cy="11704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37715" y="3570732"/>
              <a:ext cx="1844039" cy="1170940"/>
            </a:xfrm>
            <a:custGeom>
              <a:avLst/>
              <a:gdLst/>
              <a:ahLst/>
              <a:cxnLst/>
              <a:rect l="l" t="t" r="r" b="b"/>
              <a:pathLst>
                <a:path w="1844039" h="1170939">
                  <a:moveTo>
                    <a:pt x="1726946" y="0"/>
                  </a:moveTo>
                  <a:lnTo>
                    <a:pt x="117094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4"/>
                  </a:lnTo>
                  <a:lnTo>
                    <a:pt x="0" y="1053388"/>
                  </a:lnTo>
                  <a:lnTo>
                    <a:pt x="9205" y="1098948"/>
                  </a:lnTo>
                  <a:lnTo>
                    <a:pt x="34305" y="1136151"/>
                  </a:lnTo>
                  <a:lnTo>
                    <a:pt x="71526" y="1161234"/>
                  </a:lnTo>
                  <a:lnTo>
                    <a:pt x="117094" y="1170432"/>
                  </a:lnTo>
                  <a:lnTo>
                    <a:pt x="1726946" y="1170432"/>
                  </a:lnTo>
                  <a:lnTo>
                    <a:pt x="1772513" y="1161234"/>
                  </a:lnTo>
                  <a:lnTo>
                    <a:pt x="1809734" y="1136151"/>
                  </a:lnTo>
                  <a:lnTo>
                    <a:pt x="1834834" y="1098948"/>
                  </a:lnTo>
                  <a:lnTo>
                    <a:pt x="1844039" y="1053388"/>
                  </a:lnTo>
                  <a:lnTo>
                    <a:pt x="1844039" y="117094"/>
                  </a:lnTo>
                  <a:lnTo>
                    <a:pt x="1834834" y="71526"/>
                  </a:lnTo>
                  <a:lnTo>
                    <a:pt x="1809734" y="34305"/>
                  </a:lnTo>
                  <a:lnTo>
                    <a:pt x="1772513" y="9205"/>
                  </a:lnTo>
                  <a:lnTo>
                    <a:pt x="17269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7715" y="3570732"/>
              <a:ext cx="1844039" cy="1170940"/>
            </a:xfrm>
            <a:custGeom>
              <a:avLst/>
              <a:gdLst/>
              <a:ahLst/>
              <a:cxnLst/>
              <a:rect l="l" t="t" r="r" b="b"/>
              <a:pathLst>
                <a:path w="1844039" h="1170939">
                  <a:moveTo>
                    <a:pt x="0" y="117094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4" y="0"/>
                  </a:lnTo>
                  <a:lnTo>
                    <a:pt x="1726946" y="0"/>
                  </a:lnTo>
                  <a:lnTo>
                    <a:pt x="1772513" y="9205"/>
                  </a:lnTo>
                  <a:lnTo>
                    <a:pt x="1809734" y="34305"/>
                  </a:lnTo>
                  <a:lnTo>
                    <a:pt x="1834834" y="71526"/>
                  </a:lnTo>
                  <a:lnTo>
                    <a:pt x="1844039" y="117094"/>
                  </a:lnTo>
                  <a:lnTo>
                    <a:pt x="1844039" y="1053388"/>
                  </a:lnTo>
                  <a:lnTo>
                    <a:pt x="1834834" y="1098948"/>
                  </a:lnTo>
                  <a:lnTo>
                    <a:pt x="1809734" y="1136151"/>
                  </a:lnTo>
                  <a:lnTo>
                    <a:pt x="1772513" y="1161234"/>
                  </a:lnTo>
                  <a:lnTo>
                    <a:pt x="1726946" y="1170432"/>
                  </a:lnTo>
                  <a:lnTo>
                    <a:pt x="117094" y="1170432"/>
                  </a:lnTo>
                  <a:lnTo>
                    <a:pt x="71526" y="1161234"/>
                  </a:lnTo>
                  <a:lnTo>
                    <a:pt x="34305" y="1136151"/>
                  </a:lnTo>
                  <a:lnTo>
                    <a:pt x="9205" y="1098948"/>
                  </a:lnTo>
                  <a:lnTo>
                    <a:pt x="0" y="1053388"/>
                  </a:lnTo>
                  <a:lnTo>
                    <a:pt x="0" y="117094"/>
                  </a:lnTo>
                  <a:close/>
                </a:path>
              </a:pathLst>
            </a:custGeom>
            <a:ln w="12700">
              <a:solidFill>
                <a:srgbClr val="00ACE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71193" y="4703741"/>
            <a:ext cx="2219113" cy="8540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6933" marR="6773" indent="-4233" algn="ctr">
              <a:lnSpc>
                <a:spcPts val="2053"/>
              </a:lnSpc>
              <a:spcBef>
                <a:spcPts val="360"/>
              </a:spcBef>
            </a:pP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Support</a:t>
            </a:r>
            <a:r>
              <a:rPr sz="1867" spc="-5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585858"/>
                </a:solidFill>
                <a:latin typeface="Calibri"/>
                <a:cs typeface="Calibri"/>
              </a:rPr>
              <a:t>developing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countries</a:t>
            </a:r>
            <a:r>
              <a:rPr sz="1867" spc="-5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867" b="1" spc="-4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b="1" spc="-33" dirty="0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sz="1867" b="1" dirty="0">
                <a:solidFill>
                  <a:srgbClr val="585858"/>
                </a:solidFill>
                <a:latin typeface="Calibri"/>
                <a:cs typeface="Calibri"/>
              </a:rPr>
              <a:t>transition</a:t>
            </a:r>
            <a:r>
              <a:rPr sz="1867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867" b="1" spc="-6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867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b="1" spc="-27" dirty="0">
                <a:solidFill>
                  <a:srgbClr val="585858"/>
                </a:solidFill>
                <a:latin typeface="Calibri"/>
                <a:cs typeface="Calibri"/>
              </a:rPr>
              <a:t>BTRs</a:t>
            </a:r>
            <a:r>
              <a:rPr sz="1867" spc="-27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79319" y="5483690"/>
            <a:ext cx="2200485" cy="83413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6933" marR="6773" algn="ctr">
              <a:lnSpc>
                <a:spcPct val="91900"/>
              </a:lnSpc>
              <a:spcBef>
                <a:spcPts val="320"/>
              </a:spcBef>
            </a:pP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1867" spc="-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with</a:t>
            </a:r>
            <a:r>
              <a:rPr sz="1867" spc="-33" dirty="0">
                <a:solidFill>
                  <a:srgbClr val="585858"/>
                </a:solidFill>
                <a:latin typeface="Calibri"/>
                <a:cs typeface="Calibri"/>
              </a:rPr>
              <a:t> the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submission</a:t>
            </a:r>
            <a:r>
              <a:rPr sz="1867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867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NCs</a:t>
            </a:r>
            <a:r>
              <a:rPr sz="1867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spc="-33" dirty="0">
                <a:solidFill>
                  <a:srgbClr val="585858"/>
                </a:solidFill>
                <a:latin typeface="Calibri"/>
                <a:cs typeface="Calibri"/>
              </a:rPr>
              <a:t>and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last</a:t>
            </a:r>
            <a:r>
              <a:rPr sz="1867" spc="-5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585858"/>
                </a:solidFill>
                <a:latin typeface="Calibri"/>
                <a:cs typeface="Calibri"/>
              </a:rPr>
              <a:t>BURs</a:t>
            </a:r>
            <a:endParaRPr sz="1867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83328" y="4500879"/>
            <a:ext cx="2739813" cy="1829647"/>
            <a:chOff x="3587496" y="3375659"/>
            <a:chExt cx="2054860" cy="137223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7496" y="3375659"/>
              <a:ext cx="1842515" cy="11704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91712" y="3570731"/>
              <a:ext cx="1844039" cy="1170940"/>
            </a:xfrm>
            <a:custGeom>
              <a:avLst/>
              <a:gdLst/>
              <a:ahLst/>
              <a:cxnLst/>
              <a:rect l="l" t="t" r="r" b="b"/>
              <a:pathLst>
                <a:path w="1844039" h="1170939">
                  <a:moveTo>
                    <a:pt x="1726946" y="0"/>
                  </a:moveTo>
                  <a:lnTo>
                    <a:pt x="117093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4"/>
                  </a:lnTo>
                  <a:lnTo>
                    <a:pt x="0" y="1053388"/>
                  </a:lnTo>
                  <a:lnTo>
                    <a:pt x="9205" y="1098948"/>
                  </a:lnTo>
                  <a:lnTo>
                    <a:pt x="34305" y="1136151"/>
                  </a:lnTo>
                  <a:lnTo>
                    <a:pt x="71526" y="1161234"/>
                  </a:lnTo>
                  <a:lnTo>
                    <a:pt x="117093" y="1170432"/>
                  </a:lnTo>
                  <a:lnTo>
                    <a:pt x="1726946" y="1170432"/>
                  </a:lnTo>
                  <a:lnTo>
                    <a:pt x="1772513" y="1161234"/>
                  </a:lnTo>
                  <a:lnTo>
                    <a:pt x="1809734" y="1136151"/>
                  </a:lnTo>
                  <a:lnTo>
                    <a:pt x="1834834" y="1098948"/>
                  </a:lnTo>
                  <a:lnTo>
                    <a:pt x="1844039" y="1053388"/>
                  </a:lnTo>
                  <a:lnTo>
                    <a:pt x="1844039" y="117094"/>
                  </a:lnTo>
                  <a:lnTo>
                    <a:pt x="1834834" y="71526"/>
                  </a:lnTo>
                  <a:lnTo>
                    <a:pt x="1809734" y="34305"/>
                  </a:lnTo>
                  <a:lnTo>
                    <a:pt x="1772513" y="9205"/>
                  </a:lnTo>
                  <a:lnTo>
                    <a:pt x="17269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791712" y="3570731"/>
              <a:ext cx="1844039" cy="1170940"/>
            </a:xfrm>
            <a:custGeom>
              <a:avLst/>
              <a:gdLst/>
              <a:ahLst/>
              <a:cxnLst/>
              <a:rect l="l" t="t" r="r" b="b"/>
              <a:pathLst>
                <a:path w="1844039" h="1170939">
                  <a:moveTo>
                    <a:pt x="0" y="117094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3" y="0"/>
                  </a:lnTo>
                  <a:lnTo>
                    <a:pt x="1726946" y="0"/>
                  </a:lnTo>
                  <a:lnTo>
                    <a:pt x="1772513" y="9205"/>
                  </a:lnTo>
                  <a:lnTo>
                    <a:pt x="1809734" y="34305"/>
                  </a:lnTo>
                  <a:lnTo>
                    <a:pt x="1834834" y="71526"/>
                  </a:lnTo>
                  <a:lnTo>
                    <a:pt x="1844039" y="117094"/>
                  </a:lnTo>
                  <a:lnTo>
                    <a:pt x="1844039" y="1053388"/>
                  </a:lnTo>
                  <a:lnTo>
                    <a:pt x="1834834" y="1098948"/>
                  </a:lnTo>
                  <a:lnTo>
                    <a:pt x="1809734" y="1136151"/>
                  </a:lnTo>
                  <a:lnTo>
                    <a:pt x="1772513" y="1161234"/>
                  </a:lnTo>
                  <a:lnTo>
                    <a:pt x="1726946" y="1170432"/>
                  </a:lnTo>
                  <a:lnTo>
                    <a:pt x="117093" y="1170432"/>
                  </a:lnTo>
                  <a:lnTo>
                    <a:pt x="71526" y="1161234"/>
                  </a:lnTo>
                  <a:lnTo>
                    <a:pt x="34305" y="1136151"/>
                  </a:lnTo>
                  <a:lnTo>
                    <a:pt x="9205" y="1098948"/>
                  </a:lnTo>
                  <a:lnTo>
                    <a:pt x="0" y="1053388"/>
                  </a:lnTo>
                  <a:lnTo>
                    <a:pt x="0" y="117094"/>
                  </a:lnTo>
                  <a:close/>
                </a:path>
              </a:pathLst>
            </a:custGeom>
            <a:ln w="12700">
              <a:solidFill>
                <a:srgbClr val="00ACE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95977" y="4703741"/>
            <a:ext cx="1777153" cy="8540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6933" marR="6773" indent="-847" algn="ctr">
              <a:lnSpc>
                <a:spcPts val="2053"/>
              </a:lnSpc>
              <a:spcBef>
                <a:spcPts val="360"/>
              </a:spcBef>
            </a:pP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Provide</a:t>
            </a:r>
            <a:r>
              <a:rPr sz="1867" spc="-6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867" spc="-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585858"/>
                </a:solidFill>
                <a:latin typeface="Calibri"/>
                <a:cs typeface="Calibri"/>
              </a:rPr>
              <a:t>global transparency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community</a:t>
            </a:r>
            <a:r>
              <a:rPr sz="1867" spc="-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with</a:t>
            </a:r>
            <a:r>
              <a:rPr sz="1867" spc="-5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spc="-67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7639" y="5483690"/>
            <a:ext cx="2076027" cy="83413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6933" marR="6773" indent="-847" algn="ctr">
              <a:lnSpc>
                <a:spcPct val="91900"/>
              </a:lnSpc>
              <a:spcBef>
                <a:spcPts val="320"/>
              </a:spcBef>
            </a:pPr>
            <a:r>
              <a:rPr sz="1867" b="1" spc="-13" dirty="0">
                <a:solidFill>
                  <a:srgbClr val="585858"/>
                </a:solidFill>
                <a:latin typeface="Calibri"/>
                <a:cs typeface="Calibri"/>
              </a:rPr>
              <a:t>one-</a:t>
            </a:r>
            <a:r>
              <a:rPr sz="1867" b="1" dirty="0">
                <a:solidFill>
                  <a:srgbClr val="585858"/>
                </a:solidFill>
                <a:latin typeface="Calibri"/>
                <a:cs typeface="Calibri"/>
              </a:rPr>
              <a:t>stop</a:t>
            </a:r>
            <a:r>
              <a:rPr sz="1867" b="1" spc="-7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585858"/>
                </a:solidFill>
                <a:latin typeface="Calibri"/>
                <a:cs typeface="Calibri"/>
              </a:rPr>
              <a:t>shop</a:t>
            </a:r>
            <a:r>
              <a:rPr sz="1867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b="1" spc="-33" dirty="0">
                <a:solidFill>
                  <a:srgbClr val="585858"/>
                </a:solidFill>
                <a:latin typeface="Calibri"/>
                <a:cs typeface="Calibri"/>
              </a:rPr>
              <a:t>for </a:t>
            </a:r>
            <a:r>
              <a:rPr sz="1867" b="1" spc="-13" dirty="0">
                <a:solidFill>
                  <a:srgbClr val="585858"/>
                </a:solidFill>
                <a:latin typeface="Calibri"/>
                <a:cs typeface="Calibri"/>
              </a:rPr>
              <a:t>transparency</a:t>
            </a:r>
            <a:r>
              <a:rPr sz="1867" b="1" spc="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585858"/>
                </a:solidFill>
                <a:latin typeface="Calibri"/>
                <a:cs typeface="Calibri"/>
              </a:rPr>
              <a:t>(Online Platform)</a:t>
            </a:r>
            <a:endParaRPr sz="1867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786623" y="4500879"/>
            <a:ext cx="2741507" cy="1829647"/>
            <a:chOff x="5839967" y="3375659"/>
            <a:chExt cx="2056130" cy="137223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9967" y="3375659"/>
              <a:ext cx="1844039" cy="117043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45707" y="3570731"/>
              <a:ext cx="1844039" cy="1170940"/>
            </a:xfrm>
            <a:custGeom>
              <a:avLst/>
              <a:gdLst/>
              <a:ahLst/>
              <a:cxnLst/>
              <a:rect l="l" t="t" r="r" b="b"/>
              <a:pathLst>
                <a:path w="1844040" h="1170939">
                  <a:moveTo>
                    <a:pt x="1726945" y="0"/>
                  </a:moveTo>
                  <a:lnTo>
                    <a:pt x="117093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4"/>
                  </a:lnTo>
                  <a:lnTo>
                    <a:pt x="0" y="1053388"/>
                  </a:lnTo>
                  <a:lnTo>
                    <a:pt x="9205" y="1098948"/>
                  </a:lnTo>
                  <a:lnTo>
                    <a:pt x="34305" y="1136151"/>
                  </a:lnTo>
                  <a:lnTo>
                    <a:pt x="71526" y="1161234"/>
                  </a:lnTo>
                  <a:lnTo>
                    <a:pt x="117093" y="1170432"/>
                  </a:lnTo>
                  <a:lnTo>
                    <a:pt x="1726945" y="1170432"/>
                  </a:lnTo>
                  <a:lnTo>
                    <a:pt x="1772513" y="1161234"/>
                  </a:lnTo>
                  <a:lnTo>
                    <a:pt x="1809734" y="1136151"/>
                  </a:lnTo>
                  <a:lnTo>
                    <a:pt x="1834834" y="1098948"/>
                  </a:lnTo>
                  <a:lnTo>
                    <a:pt x="1844039" y="1053388"/>
                  </a:lnTo>
                  <a:lnTo>
                    <a:pt x="1844039" y="117094"/>
                  </a:lnTo>
                  <a:lnTo>
                    <a:pt x="1834834" y="71526"/>
                  </a:lnTo>
                  <a:lnTo>
                    <a:pt x="1809734" y="34305"/>
                  </a:lnTo>
                  <a:lnTo>
                    <a:pt x="1772513" y="9205"/>
                  </a:lnTo>
                  <a:lnTo>
                    <a:pt x="172694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045707" y="3570731"/>
              <a:ext cx="1844039" cy="1170940"/>
            </a:xfrm>
            <a:custGeom>
              <a:avLst/>
              <a:gdLst/>
              <a:ahLst/>
              <a:cxnLst/>
              <a:rect l="l" t="t" r="r" b="b"/>
              <a:pathLst>
                <a:path w="1844040" h="1170939">
                  <a:moveTo>
                    <a:pt x="0" y="117094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3" y="0"/>
                  </a:lnTo>
                  <a:lnTo>
                    <a:pt x="1726945" y="0"/>
                  </a:lnTo>
                  <a:lnTo>
                    <a:pt x="1772513" y="9205"/>
                  </a:lnTo>
                  <a:lnTo>
                    <a:pt x="1809734" y="34305"/>
                  </a:lnTo>
                  <a:lnTo>
                    <a:pt x="1834834" y="71526"/>
                  </a:lnTo>
                  <a:lnTo>
                    <a:pt x="1844039" y="117094"/>
                  </a:lnTo>
                  <a:lnTo>
                    <a:pt x="1844039" y="1053388"/>
                  </a:lnTo>
                  <a:lnTo>
                    <a:pt x="1834834" y="1098948"/>
                  </a:lnTo>
                  <a:lnTo>
                    <a:pt x="1809734" y="1136151"/>
                  </a:lnTo>
                  <a:lnTo>
                    <a:pt x="1772513" y="1161234"/>
                  </a:lnTo>
                  <a:lnTo>
                    <a:pt x="1726945" y="1170432"/>
                  </a:lnTo>
                  <a:lnTo>
                    <a:pt x="117093" y="1170432"/>
                  </a:lnTo>
                  <a:lnTo>
                    <a:pt x="71526" y="1161234"/>
                  </a:lnTo>
                  <a:lnTo>
                    <a:pt x="34305" y="1136151"/>
                  </a:lnTo>
                  <a:lnTo>
                    <a:pt x="9205" y="1098948"/>
                  </a:lnTo>
                  <a:lnTo>
                    <a:pt x="0" y="1053388"/>
                  </a:lnTo>
                  <a:lnTo>
                    <a:pt x="0" y="117094"/>
                  </a:lnTo>
                  <a:close/>
                </a:path>
              </a:pathLst>
            </a:custGeom>
            <a:ln w="12700">
              <a:solidFill>
                <a:srgbClr val="00ACE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161529" y="4964311"/>
            <a:ext cx="2255519" cy="5557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" algn="ctr">
              <a:lnSpc>
                <a:spcPts val="2147"/>
              </a:lnSpc>
              <a:spcBef>
                <a:spcPts val="133"/>
              </a:spcBef>
            </a:pP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Help</a:t>
            </a:r>
            <a:r>
              <a:rPr sz="1867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countries</a:t>
            </a:r>
            <a:r>
              <a:rPr sz="1867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585858"/>
                </a:solidFill>
                <a:latin typeface="Calibri"/>
                <a:cs typeface="Calibri"/>
              </a:rPr>
              <a:t>with</a:t>
            </a:r>
            <a:endParaRPr sz="1867">
              <a:latin typeface="Calibri"/>
              <a:cs typeface="Calibri"/>
            </a:endParaRPr>
          </a:p>
          <a:p>
            <a:pPr algn="ctr">
              <a:lnSpc>
                <a:spcPts val="2147"/>
              </a:lnSpc>
            </a:pPr>
            <a:r>
              <a:rPr sz="1867" b="1" spc="-13" dirty="0">
                <a:solidFill>
                  <a:srgbClr val="585858"/>
                </a:solidFill>
                <a:latin typeface="Calibri"/>
                <a:cs typeface="Calibri"/>
              </a:rPr>
              <a:t>mainstreaming</a:t>
            </a:r>
            <a:r>
              <a:rPr sz="1867" b="1" spc="6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585858"/>
                </a:solidFill>
                <a:latin typeface="Calibri"/>
                <a:cs typeface="Calibri"/>
              </a:rPr>
              <a:t>gender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67193" y="5484097"/>
            <a:ext cx="2048087" cy="55656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47" algn="ctr">
              <a:lnSpc>
                <a:spcPts val="2147"/>
              </a:lnSpc>
              <a:spcBef>
                <a:spcPts val="140"/>
              </a:spcBef>
            </a:pPr>
            <a:r>
              <a:rPr sz="1867" b="1" spc="-13" dirty="0">
                <a:solidFill>
                  <a:srgbClr val="585858"/>
                </a:solidFill>
                <a:latin typeface="Calibri"/>
                <a:cs typeface="Calibri"/>
              </a:rPr>
              <a:t>considerations</a:t>
            </a:r>
            <a:r>
              <a:rPr sz="1867" b="1" spc="2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spc="-33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endParaRPr sz="1867">
              <a:latin typeface="Calibri"/>
              <a:cs typeface="Calibri"/>
            </a:endParaRPr>
          </a:p>
          <a:p>
            <a:pPr algn="ctr">
              <a:lnSpc>
                <a:spcPts val="2147"/>
              </a:lnSpc>
            </a:pP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climate</a:t>
            </a:r>
            <a:r>
              <a:rPr sz="1867" spc="-8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585858"/>
                </a:solidFill>
                <a:latin typeface="Calibri"/>
                <a:cs typeface="Calibri"/>
              </a:rPr>
              <a:t>transparency</a:t>
            </a:r>
            <a:endParaRPr sz="1867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432209" y="2505456"/>
            <a:ext cx="4147820" cy="1503680"/>
            <a:chOff x="5574156" y="1879092"/>
            <a:chExt cx="3110865" cy="112776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60" y="2540508"/>
              <a:ext cx="1772412" cy="4663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4156" y="1960595"/>
              <a:ext cx="1589025" cy="2789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6996" y="1879092"/>
              <a:ext cx="1477505" cy="40198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685788" y="2290572"/>
              <a:ext cx="1298575" cy="250190"/>
            </a:xfrm>
            <a:custGeom>
              <a:avLst/>
              <a:gdLst/>
              <a:ahLst/>
              <a:cxnLst/>
              <a:rect l="l" t="t" r="r" b="b"/>
              <a:pathLst>
                <a:path w="1298575" h="250189">
                  <a:moveTo>
                    <a:pt x="1298447" y="0"/>
                  </a:moveTo>
                  <a:lnTo>
                    <a:pt x="1296818" y="48619"/>
                  </a:lnTo>
                  <a:lnTo>
                    <a:pt x="1292367" y="88344"/>
                  </a:lnTo>
                  <a:lnTo>
                    <a:pt x="1285749" y="115139"/>
                  </a:lnTo>
                  <a:lnTo>
                    <a:pt x="1277619" y="124967"/>
                  </a:lnTo>
                  <a:lnTo>
                    <a:pt x="670051" y="124967"/>
                  </a:lnTo>
                  <a:lnTo>
                    <a:pt x="661922" y="134796"/>
                  </a:lnTo>
                  <a:lnTo>
                    <a:pt x="655304" y="161591"/>
                  </a:lnTo>
                  <a:lnTo>
                    <a:pt x="650853" y="201316"/>
                  </a:lnTo>
                  <a:lnTo>
                    <a:pt x="649223" y="249935"/>
                  </a:lnTo>
                  <a:lnTo>
                    <a:pt x="647594" y="201316"/>
                  </a:lnTo>
                  <a:lnTo>
                    <a:pt x="643143" y="161591"/>
                  </a:lnTo>
                  <a:lnTo>
                    <a:pt x="636525" y="134796"/>
                  </a:lnTo>
                  <a:lnTo>
                    <a:pt x="628395" y="124967"/>
                  </a:lnTo>
                  <a:lnTo>
                    <a:pt x="20827" y="124967"/>
                  </a:lnTo>
                  <a:lnTo>
                    <a:pt x="12698" y="115139"/>
                  </a:lnTo>
                  <a:lnTo>
                    <a:pt x="6080" y="88344"/>
                  </a:lnTo>
                  <a:lnTo>
                    <a:pt x="1629" y="48619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095404" y="1798488"/>
            <a:ext cx="44162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77205" marR="6773" indent="-1661118">
              <a:spcBef>
                <a:spcPts val="133"/>
              </a:spcBef>
            </a:pP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Merging and</a:t>
            </a:r>
            <a:r>
              <a:rPr sz="1600" b="1" spc="-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Continuation</a:t>
            </a:r>
            <a:r>
              <a:rPr sz="1600" b="1" spc="-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600" b="1" spc="-2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Previous</a:t>
            </a:r>
            <a:r>
              <a:rPr sz="1600" b="1" spc="-2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srgbClr val="585858"/>
                </a:solidFill>
                <a:latin typeface="Calibri"/>
                <a:cs typeface="Calibri"/>
              </a:rPr>
              <a:t>Transparency Programmes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1367" y="2584365"/>
            <a:ext cx="9516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Funded</a:t>
            </a:r>
            <a:r>
              <a:rPr sz="16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33" dirty="0">
                <a:solidFill>
                  <a:srgbClr val="585858"/>
                </a:solidFill>
                <a:latin typeface="Calibri"/>
                <a:cs typeface="Calibri"/>
              </a:rPr>
              <a:t>by: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399863" y="2899704"/>
            <a:ext cx="4721013" cy="762000"/>
            <a:chOff x="1049897" y="2174778"/>
            <a:chExt cx="3540760" cy="571500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9897" y="2174778"/>
              <a:ext cx="423949" cy="5714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5848" y="2215925"/>
              <a:ext cx="682638" cy="4601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9940" y="2237232"/>
              <a:ext cx="1260348" cy="40995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482089" y="2564892"/>
            <a:ext cx="30200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1952365" algn="l"/>
              </a:tabLst>
            </a:pP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Implemented</a:t>
            </a:r>
            <a:r>
              <a:rPr sz="1600" spc="-4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33" dirty="0">
                <a:solidFill>
                  <a:srgbClr val="585858"/>
                </a:solidFill>
                <a:latin typeface="Calibri"/>
                <a:cs typeface="Calibri"/>
              </a:rPr>
              <a:t>by: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13" dirty="0">
                <a:solidFill>
                  <a:srgbClr val="585858"/>
                </a:solidFill>
                <a:latin typeface="Calibri"/>
                <a:cs typeface="Calibri"/>
              </a:rPr>
              <a:t>Executed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33" dirty="0">
                <a:solidFill>
                  <a:srgbClr val="585858"/>
                </a:solidFill>
                <a:latin typeface="Calibri"/>
                <a:cs typeface="Calibri"/>
              </a:rPr>
              <a:t>by: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4880" y="1663191"/>
            <a:ext cx="5432213" cy="693353"/>
          </a:xfrm>
          <a:prstGeom prst="rect">
            <a:avLst/>
          </a:prstGeom>
        </p:spPr>
        <p:txBody>
          <a:bodyPr vert="horz" wrap="square" lIns="0" tIns="110067" rIns="0" bIns="0" rtlCol="0">
            <a:spAutoFit/>
          </a:bodyPr>
          <a:lstStyle/>
          <a:p>
            <a:pPr marL="1392732">
              <a:spcBef>
                <a:spcPts val="867"/>
              </a:spcBef>
            </a:pP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Main</a:t>
            </a:r>
            <a:r>
              <a:rPr sz="160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Project</a:t>
            </a:r>
            <a:r>
              <a:rPr sz="1600" b="1" spc="-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srgbClr val="585858"/>
                </a:solidFill>
                <a:latin typeface="Calibri"/>
                <a:cs typeface="Calibri"/>
              </a:rPr>
              <a:t>Information</a:t>
            </a:r>
            <a:endParaRPr sz="1600">
              <a:latin typeface="Calibri"/>
              <a:cs typeface="Calibri"/>
            </a:endParaRPr>
          </a:p>
          <a:p>
            <a:pPr marL="16933">
              <a:spcBef>
                <a:spcPts val="740"/>
              </a:spcBef>
              <a:tabLst>
                <a:tab pos="2832876" algn="l"/>
              </a:tabLst>
            </a:pPr>
            <a:r>
              <a:rPr sz="2400" baseline="-4629" dirty="0">
                <a:solidFill>
                  <a:srgbClr val="585858"/>
                </a:solidFill>
                <a:latin typeface="Calibri"/>
                <a:cs typeface="Calibri"/>
              </a:rPr>
              <a:t>Project</a:t>
            </a:r>
            <a:r>
              <a:rPr sz="2400" spc="49" baseline="-46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0" baseline="-4629" dirty="0">
                <a:solidFill>
                  <a:srgbClr val="585858"/>
                </a:solidFill>
                <a:latin typeface="Calibri"/>
                <a:cs typeface="Calibri"/>
              </a:rPr>
              <a:t>duration:</a:t>
            </a:r>
            <a:r>
              <a:rPr sz="2400" spc="-29" baseline="-46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aseline="-4629" dirty="0">
                <a:solidFill>
                  <a:srgbClr val="585858"/>
                </a:solidFill>
                <a:latin typeface="Calibri"/>
                <a:cs typeface="Calibri"/>
              </a:rPr>
              <a:t>2022-</a:t>
            </a:r>
            <a:r>
              <a:rPr sz="2400" spc="-40" baseline="-4629" dirty="0">
                <a:solidFill>
                  <a:srgbClr val="585858"/>
                </a:solidFill>
                <a:latin typeface="Calibri"/>
                <a:cs typeface="Calibri"/>
              </a:rPr>
              <a:t>2026</a:t>
            </a:r>
            <a:r>
              <a:rPr sz="2400" baseline="-4629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Project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budget:</a:t>
            </a:r>
            <a:r>
              <a:rPr sz="1600" spc="-5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~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Million</a:t>
            </a:r>
            <a:r>
              <a:rPr sz="1600" spc="-2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33" dirty="0">
                <a:solidFill>
                  <a:srgbClr val="585858"/>
                </a:solidFill>
                <a:latin typeface="Calibri"/>
                <a:cs typeface="Calibri"/>
              </a:rPr>
              <a:t>USD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10520" y="4138506"/>
            <a:ext cx="1466427" cy="22307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333" b="1" spc="-13" dirty="0">
                <a:solidFill>
                  <a:srgbClr val="585858"/>
                </a:solidFill>
                <a:latin typeface="Calibri"/>
                <a:cs typeface="Calibri"/>
              </a:rPr>
              <a:t>CBIT-</a:t>
            </a: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GSP</a:t>
            </a:r>
            <a:r>
              <a:rPr sz="1333" b="1" spc="6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spc="-13" dirty="0">
                <a:solidFill>
                  <a:srgbClr val="585858"/>
                </a:solidFill>
                <a:latin typeface="Calibri"/>
                <a:cs typeface="Calibri"/>
              </a:rPr>
              <a:t>Objectives</a:t>
            </a:r>
            <a:endParaRPr sz="1333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46274" y="48157"/>
            <a:ext cx="3220447" cy="68047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7215" y="115825"/>
            <a:ext cx="2680208" cy="63195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0234" y="109628"/>
            <a:ext cx="2657597" cy="57778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25164" y="112826"/>
            <a:ext cx="2486589" cy="6327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6274" y="48157"/>
            <a:ext cx="3220447" cy="6804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234" y="109628"/>
            <a:ext cx="2657597" cy="5777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29364" y="6141049"/>
            <a:ext cx="816304" cy="599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2160" y="5970015"/>
            <a:ext cx="660400" cy="8798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740" y="6698613"/>
            <a:ext cx="753705" cy="1106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608" y="6713895"/>
            <a:ext cx="487763" cy="800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27215" y="115825"/>
            <a:ext cx="2680208" cy="6319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576" y="6037522"/>
            <a:ext cx="707885" cy="5150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59391" y="4063"/>
            <a:ext cx="2796032" cy="81076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68040" y="6039219"/>
            <a:ext cx="10160" cy="487680"/>
          </a:xfrm>
          <a:custGeom>
            <a:avLst/>
            <a:gdLst/>
            <a:ahLst/>
            <a:cxnLst/>
            <a:rect l="l" t="t" r="r" b="b"/>
            <a:pathLst>
              <a:path w="7620" h="365760">
                <a:moveTo>
                  <a:pt x="7089" y="0"/>
                </a:moveTo>
                <a:lnTo>
                  <a:pt x="0" y="0"/>
                </a:lnTo>
                <a:lnTo>
                  <a:pt x="0" y="365190"/>
                </a:lnTo>
                <a:lnTo>
                  <a:pt x="7089" y="365190"/>
                </a:lnTo>
                <a:lnTo>
                  <a:pt x="7089" y="0"/>
                </a:lnTo>
                <a:close/>
              </a:path>
            </a:pathLst>
          </a:custGeom>
          <a:solidFill>
            <a:srgbClr val="00AC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3617" y="6354092"/>
            <a:ext cx="623283" cy="17204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9569" y="8127"/>
            <a:ext cx="6149340" cy="931333"/>
            <a:chOff x="74676" y="6095"/>
            <a:chExt cx="4612005" cy="698500"/>
          </a:xfrm>
        </p:grpSpPr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39696" y="6095"/>
              <a:ext cx="2546604" cy="6979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676" y="30479"/>
              <a:ext cx="2136648" cy="530351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2047727" y="5366512"/>
            <a:ext cx="144780" cy="1491827"/>
          </a:xfrm>
          <a:custGeom>
            <a:avLst/>
            <a:gdLst/>
            <a:ahLst/>
            <a:cxnLst/>
            <a:rect l="l" t="t" r="r" b="b"/>
            <a:pathLst>
              <a:path w="108584" h="1118870">
                <a:moveTo>
                  <a:pt x="0" y="1118614"/>
                </a:moveTo>
                <a:lnTo>
                  <a:pt x="108203" y="1118614"/>
                </a:lnTo>
                <a:lnTo>
                  <a:pt x="108203" y="0"/>
                </a:lnTo>
                <a:lnTo>
                  <a:pt x="0" y="0"/>
                </a:lnTo>
                <a:lnTo>
                  <a:pt x="0" y="1118614"/>
                </a:lnTo>
                <a:close/>
              </a:path>
            </a:pathLst>
          </a:custGeom>
          <a:solidFill>
            <a:srgbClr val="24B099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17" name="object 17"/>
          <p:cNvGrpSpPr/>
          <p:nvPr/>
        </p:nvGrpSpPr>
        <p:grpSpPr>
          <a:xfrm>
            <a:off x="845311" y="1540255"/>
            <a:ext cx="11347027" cy="3826933"/>
            <a:chOff x="633983" y="1155191"/>
            <a:chExt cx="8510270" cy="2870200"/>
          </a:xfrm>
        </p:grpSpPr>
        <p:sp>
          <p:nvSpPr>
            <p:cNvPr id="18" name="object 18"/>
            <p:cNvSpPr/>
            <p:nvPr/>
          </p:nvSpPr>
          <p:spPr>
            <a:xfrm>
              <a:off x="633983" y="1155191"/>
              <a:ext cx="8510270" cy="113030"/>
            </a:xfrm>
            <a:custGeom>
              <a:avLst/>
              <a:gdLst/>
              <a:ahLst/>
              <a:cxnLst/>
              <a:rect l="l" t="t" r="r" b="b"/>
              <a:pathLst>
                <a:path w="8510270" h="113030">
                  <a:moveTo>
                    <a:pt x="8510016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8510016" y="112775"/>
                  </a:lnTo>
                  <a:lnTo>
                    <a:pt x="8510016" y="0"/>
                  </a:lnTo>
                  <a:close/>
                </a:path>
              </a:pathLst>
            </a:custGeom>
            <a:solidFill>
              <a:srgbClr val="24B09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689860" y="1158252"/>
              <a:ext cx="6400800" cy="108585"/>
            </a:xfrm>
            <a:custGeom>
              <a:avLst/>
              <a:gdLst/>
              <a:ahLst/>
              <a:cxnLst/>
              <a:rect l="l" t="t" r="r" b="b"/>
              <a:pathLst>
                <a:path w="6400800" h="108584">
                  <a:moveTo>
                    <a:pt x="6400800" y="0"/>
                  </a:moveTo>
                  <a:lnTo>
                    <a:pt x="0" y="0"/>
                  </a:lnTo>
                  <a:lnTo>
                    <a:pt x="0" y="9131"/>
                  </a:lnTo>
                  <a:lnTo>
                    <a:pt x="0" y="106667"/>
                  </a:lnTo>
                  <a:lnTo>
                    <a:pt x="0" y="108191"/>
                  </a:lnTo>
                  <a:lnTo>
                    <a:pt x="6345936" y="108191"/>
                  </a:lnTo>
                  <a:lnTo>
                    <a:pt x="6345936" y="106667"/>
                  </a:lnTo>
                  <a:lnTo>
                    <a:pt x="6400800" y="106667"/>
                  </a:lnTo>
                  <a:lnTo>
                    <a:pt x="6400800" y="9131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24B0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586984" y="1156728"/>
              <a:ext cx="3557270" cy="2868295"/>
            </a:xfrm>
            <a:custGeom>
              <a:avLst/>
              <a:gdLst/>
              <a:ahLst/>
              <a:cxnLst/>
              <a:rect l="l" t="t" r="r" b="b"/>
              <a:pathLst>
                <a:path w="3557270" h="2868295">
                  <a:moveTo>
                    <a:pt x="3557016" y="0"/>
                  </a:moveTo>
                  <a:lnTo>
                    <a:pt x="0" y="0"/>
                  </a:lnTo>
                  <a:lnTo>
                    <a:pt x="0" y="108191"/>
                  </a:lnTo>
                  <a:lnTo>
                    <a:pt x="3448812" y="108191"/>
                  </a:lnTo>
                  <a:lnTo>
                    <a:pt x="3448812" y="2868155"/>
                  </a:lnTo>
                  <a:lnTo>
                    <a:pt x="3557016" y="2868155"/>
                  </a:lnTo>
                  <a:lnTo>
                    <a:pt x="3557016" y="108191"/>
                  </a:lnTo>
                  <a:lnTo>
                    <a:pt x="3557016" y="10655"/>
                  </a:lnTo>
                  <a:lnTo>
                    <a:pt x="3557016" y="0"/>
                  </a:lnTo>
                  <a:close/>
                </a:path>
              </a:pathLst>
            </a:custGeom>
            <a:solidFill>
              <a:srgbClr val="24B09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9627" y="2748957"/>
            <a:ext cx="4879339" cy="200775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97923" indent="-380990">
              <a:spcBef>
                <a:spcPts val="127"/>
              </a:spcBef>
              <a:buClr>
                <a:srgbClr val="25927E"/>
              </a:buClr>
              <a:buFont typeface="Wingdings"/>
              <a:buChar char=""/>
              <a:tabLst>
                <a:tab pos="397923" algn="l"/>
              </a:tabLst>
            </a:pPr>
            <a:r>
              <a:rPr sz="2133" dirty="0">
                <a:latin typeface="Calibri"/>
                <a:cs typeface="Calibri"/>
              </a:rPr>
              <a:t>Update</a:t>
            </a:r>
            <a:r>
              <a:rPr sz="2133" spc="-60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of</a:t>
            </a:r>
            <a:r>
              <a:rPr sz="2133" spc="-60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the</a:t>
            </a:r>
            <a:r>
              <a:rPr sz="2133" spc="-47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Gender</a:t>
            </a:r>
            <a:r>
              <a:rPr sz="2133" spc="-3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Toolkit</a:t>
            </a:r>
            <a:endParaRPr sz="2133">
              <a:latin typeface="Calibri"/>
              <a:cs typeface="Calibri"/>
            </a:endParaRPr>
          </a:p>
          <a:p>
            <a:pPr marL="397923" indent="-380990">
              <a:spcBef>
                <a:spcPts val="1613"/>
              </a:spcBef>
              <a:buClr>
                <a:srgbClr val="25927E"/>
              </a:buClr>
              <a:buFont typeface="Wingdings"/>
              <a:buChar char=""/>
              <a:tabLst>
                <a:tab pos="397923" algn="l"/>
              </a:tabLst>
            </a:pPr>
            <a:r>
              <a:rPr sz="2133" spc="-13" dirty="0">
                <a:latin typeface="Calibri"/>
                <a:cs typeface="Calibri"/>
              </a:rPr>
              <a:t>Trainings</a:t>
            </a:r>
            <a:endParaRPr sz="2133">
              <a:latin typeface="Calibri"/>
              <a:cs typeface="Calibri"/>
            </a:endParaRPr>
          </a:p>
          <a:p>
            <a:pPr marL="397077" marR="6773" indent="-380990">
              <a:lnSpc>
                <a:spcPct val="90100"/>
              </a:lnSpc>
              <a:spcBef>
                <a:spcPts val="1853"/>
              </a:spcBef>
              <a:buClr>
                <a:srgbClr val="25927E"/>
              </a:buClr>
              <a:buFont typeface="Wingdings"/>
              <a:buChar char=""/>
              <a:tabLst>
                <a:tab pos="398770" algn="l"/>
              </a:tabLst>
            </a:pPr>
            <a:r>
              <a:rPr sz="2133" spc="-13" dirty="0">
                <a:latin typeface="Calibri"/>
                <a:cs typeface="Calibri"/>
              </a:rPr>
              <a:t>Assistance</a:t>
            </a:r>
            <a:r>
              <a:rPr sz="2133" spc="-47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to</a:t>
            </a:r>
            <a:r>
              <a:rPr sz="2133" spc="-4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countries</a:t>
            </a:r>
            <a:r>
              <a:rPr sz="2133" spc="-27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in</a:t>
            </a:r>
            <a:r>
              <a:rPr sz="2133" spc="-3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integrating</a:t>
            </a:r>
            <a:r>
              <a:rPr sz="2133" spc="-80" dirty="0">
                <a:latin typeface="Calibri"/>
                <a:cs typeface="Calibri"/>
              </a:rPr>
              <a:t> </a:t>
            </a:r>
            <a:r>
              <a:rPr sz="2133" spc="-33" dirty="0">
                <a:latin typeface="Calibri"/>
                <a:cs typeface="Calibri"/>
              </a:rPr>
              <a:t>the 	</a:t>
            </a:r>
            <a:r>
              <a:rPr sz="2133" spc="-13" dirty="0">
                <a:latin typeface="Calibri"/>
                <a:cs typeface="Calibri"/>
              </a:rPr>
              <a:t>UNFCCC</a:t>
            </a:r>
            <a:r>
              <a:rPr sz="2133" spc="-53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Gender</a:t>
            </a:r>
            <a:r>
              <a:rPr sz="2133" spc="-53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Action</a:t>
            </a:r>
            <a:r>
              <a:rPr sz="2133" spc="-60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Plan</a:t>
            </a:r>
            <a:r>
              <a:rPr sz="2133" spc="-80" dirty="0">
                <a:latin typeface="Calibri"/>
                <a:cs typeface="Calibri"/>
              </a:rPr>
              <a:t> </a:t>
            </a:r>
            <a:r>
              <a:rPr sz="2133" spc="-27" dirty="0">
                <a:latin typeface="Calibri"/>
                <a:cs typeface="Calibri"/>
              </a:rPr>
              <a:t>into 	</a:t>
            </a:r>
            <a:r>
              <a:rPr sz="2133" dirty="0">
                <a:latin typeface="Calibri"/>
                <a:cs typeface="Calibri"/>
              </a:rPr>
              <a:t>enhanced</a:t>
            </a:r>
            <a:r>
              <a:rPr sz="2133" spc="-8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transparency</a:t>
            </a:r>
            <a:r>
              <a:rPr sz="2133" spc="-4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frameworks</a:t>
            </a:r>
            <a:endParaRPr sz="213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2989" y="2724573"/>
            <a:ext cx="5501639" cy="3138402"/>
          </a:xfrm>
          <a:prstGeom prst="rect">
            <a:avLst/>
          </a:prstGeom>
        </p:spPr>
        <p:txBody>
          <a:bodyPr vert="horz" wrap="square" lIns="0" tIns="52493" rIns="0" bIns="0" rtlCol="0">
            <a:spAutoFit/>
          </a:bodyPr>
          <a:lstStyle/>
          <a:p>
            <a:pPr marL="397077" marR="193882" indent="-380990">
              <a:lnSpc>
                <a:spcPts val="2307"/>
              </a:lnSpc>
              <a:spcBef>
                <a:spcPts val="413"/>
              </a:spcBef>
              <a:buClr>
                <a:srgbClr val="25927E"/>
              </a:buClr>
              <a:buFont typeface="Wingdings"/>
              <a:buChar char=""/>
              <a:tabLst>
                <a:tab pos="398770" algn="l"/>
              </a:tabLst>
            </a:pPr>
            <a:r>
              <a:rPr sz="2133" spc="-13" dirty="0">
                <a:latin typeface="Calibri"/>
                <a:cs typeface="Calibri"/>
              </a:rPr>
              <a:t>Different</a:t>
            </a:r>
            <a:r>
              <a:rPr sz="2133" spc="-7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knowledge</a:t>
            </a:r>
            <a:r>
              <a:rPr sz="2133" spc="-60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products:</a:t>
            </a:r>
            <a:r>
              <a:rPr sz="2133" spc="-60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good</a:t>
            </a:r>
            <a:r>
              <a:rPr sz="2133" spc="-6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practice 	</a:t>
            </a:r>
            <a:r>
              <a:rPr sz="2133" dirty="0">
                <a:latin typeface="Calibri"/>
                <a:cs typeface="Calibri"/>
              </a:rPr>
              <a:t>briefs,</a:t>
            </a:r>
            <a:r>
              <a:rPr sz="2133" spc="-73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guidance</a:t>
            </a:r>
            <a:r>
              <a:rPr sz="2133" spc="-10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documents,</a:t>
            </a:r>
            <a:r>
              <a:rPr sz="2133" spc="-67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summaries</a:t>
            </a:r>
            <a:r>
              <a:rPr sz="2133" spc="-73" dirty="0">
                <a:latin typeface="Calibri"/>
                <a:cs typeface="Calibri"/>
              </a:rPr>
              <a:t> </a:t>
            </a:r>
            <a:r>
              <a:rPr sz="2133" spc="-33" dirty="0">
                <a:latin typeface="Calibri"/>
                <a:cs typeface="Calibri"/>
              </a:rPr>
              <a:t>of 	</a:t>
            </a:r>
            <a:r>
              <a:rPr sz="2133" spc="-13" dirty="0">
                <a:latin typeface="Calibri"/>
                <a:cs typeface="Calibri"/>
              </a:rPr>
              <a:t>important</a:t>
            </a:r>
            <a:r>
              <a:rPr sz="2133" spc="-40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COP</a:t>
            </a:r>
            <a:r>
              <a:rPr sz="2133" spc="-40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and</a:t>
            </a:r>
            <a:r>
              <a:rPr sz="2133" spc="-47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SB</a:t>
            </a:r>
            <a:r>
              <a:rPr sz="2133" spc="-2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decisions</a:t>
            </a:r>
            <a:endParaRPr sz="2133">
              <a:latin typeface="Calibri"/>
              <a:cs typeface="Calibri"/>
            </a:endParaRPr>
          </a:p>
          <a:p>
            <a:pPr marL="397923" indent="-380990">
              <a:spcBef>
                <a:spcPts val="1580"/>
              </a:spcBef>
              <a:buClr>
                <a:srgbClr val="25927E"/>
              </a:buClr>
              <a:buFont typeface="Wingdings"/>
              <a:buChar char=""/>
              <a:tabLst>
                <a:tab pos="397923" algn="l"/>
              </a:tabLst>
            </a:pPr>
            <a:r>
              <a:rPr sz="2133" dirty="0">
                <a:latin typeface="Calibri"/>
                <a:cs typeface="Calibri"/>
              </a:rPr>
              <a:t>Guidance</a:t>
            </a:r>
            <a:r>
              <a:rPr sz="2133" spc="-2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material</a:t>
            </a:r>
            <a:r>
              <a:rPr sz="2133" spc="-40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is</a:t>
            </a:r>
            <a:r>
              <a:rPr sz="2133" spc="-13" dirty="0">
                <a:latin typeface="Calibri"/>
                <a:cs typeface="Calibri"/>
              </a:rPr>
              <a:t> </a:t>
            </a:r>
            <a:r>
              <a:rPr sz="2133" spc="-27" dirty="0">
                <a:latin typeface="Calibri"/>
                <a:cs typeface="Calibri"/>
              </a:rPr>
              <a:t>needs-based</a:t>
            </a:r>
            <a:endParaRPr sz="2133">
              <a:latin typeface="Calibri"/>
              <a:cs typeface="Calibri"/>
            </a:endParaRPr>
          </a:p>
          <a:p>
            <a:pPr marL="397077" marR="535927" indent="-380990">
              <a:lnSpc>
                <a:spcPts val="2307"/>
              </a:lnSpc>
              <a:spcBef>
                <a:spcPts val="1887"/>
              </a:spcBef>
              <a:buClr>
                <a:srgbClr val="25927E"/>
              </a:buClr>
              <a:buFont typeface="Wingdings"/>
              <a:buChar char=""/>
              <a:tabLst>
                <a:tab pos="398770" algn="l"/>
              </a:tabLst>
            </a:pPr>
            <a:r>
              <a:rPr sz="2133" dirty="0">
                <a:latin typeface="Calibri"/>
                <a:cs typeface="Calibri"/>
              </a:rPr>
              <a:t>Close</a:t>
            </a:r>
            <a:r>
              <a:rPr sz="2133" spc="-5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coordination</a:t>
            </a:r>
            <a:r>
              <a:rPr sz="2133" spc="-53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with</a:t>
            </a:r>
            <a:r>
              <a:rPr sz="2133" spc="-73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other</a:t>
            </a:r>
            <a:r>
              <a:rPr sz="2133" spc="-27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partners</a:t>
            </a:r>
            <a:r>
              <a:rPr sz="2133" spc="-47" dirty="0">
                <a:latin typeface="Calibri"/>
                <a:cs typeface="Calibri"/>
              </a:rPr>
              <a:t> </a:t>
            </a:r>
            <a:r>
              <a:rPr sz="2133" spc="-33" dirty="0">
                <a:latin typeface="Calibri"/>
                <a:cs typeface="Calibri"/>
              </a:rPr>
              <a:t>to 	</a:t>
            </a:r>
            <a:r>
              <a:rPr sz="2133" dirty="0">
                <a:latin typeface="Calibri"/>
                <a:cs typeface="Calibri"/>
              </a:rPr>
              <a:t>avoid</a:t>
            </a:r>
            <a:r>
              <a:rPr sz="2133" spc="-6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duplication</a:t>
            </a:r>
            <a:r>
              <a:rPr sz="2133" spc="-87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of</a:t>
            </a:r>
            <a:r>
              <a:rPr sz="2133" spc="-6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products</a:t>
            </a:r>
            <a:endParaRPr sz="2133">
              <a:latin typeface="Calibri"/>
              <a:cs typeface="Calibri"/>
            </a:endParaRPr>
          </a:p>
          <a:p>
            <a:pPr marL="397077" marR="6773" indent="-380990">
              <a:lnSpc>
                <a:spcPts val="2307"/>
              </a:lnSpc>
              <a:spcBef>
                <a:spcPts val="1873"/>
              </a:spcBef>
              <a:buClr>
                <a:srgbClr val="25927E"/>
              </a:buClr>
              <a:buFont typeface="Wingdings"/>
              <a:buChar char=""/>
              <a:tabLst>
                <a:tab pos="398770" algn="l"/>
              </a:tabLst>
            </a:pPr>
            <a:r>
              <a:rPr sz="2133" spc="-13" dirty="0">
                <a:latin typeface="Calibri"/>
                <a:cs typeface="Calibri"/>
              </a:rPr>
              <a:t>Different</a:t>
            </a:r>
            <a:r>
              <a:rPr sz="2133" spc="-5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webinars,</a:t>
            </a:r>
            <a:r>
              <a:rPr sz="2133" spc="-47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e.g.,</a:t>
            </a:r>
            <a:r>
              <a:rPr sz="2133" spc="-60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Closing</a:t>
            </a:r>
            <a:r>
              <a:rPr sz="2133" spc="-8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Conversations 	</a:t>
            </a:r>
            <a:r>
              <a:rPr sz="2133" dirty="0">
                <a:latin typeface="Calibri"/>
                <a:cs typeface="Calibri"/>
              </a:rPr>
              <a:t>with</a:t>
            </a:r>
            <a:r>
              <a:rPr sz="2133" spc="-53" dirty="0">
                <a:latin typeface="Calibri"/>
                <a:cs typeface="Calibri"/>
              </a:rPr>
              <a:t> </a:t>
            </a:r>
            <a:r>
              <a:rPr sz="2133" dirty="0">
                <a:latin typeface="Calibri"/>
                <a:cs typeface="Calibri"/>
              </a:rPr>
              <a:t>CBIT</a:t>
            </a:r>
            <a:r>
              <a:rPr sz="2133" spc="-4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Countries</a:t>
            </a:r>
            <a:endParaRPr sz="2133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7070" y="1889082"/>
            <a:ext cx="128185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solidFill>
                  <a:srgbClr val="00668D"/>
                </a:solidFill>
                <a:latin typeface="Calibri"/>
                <a:cs typeface="Calibri"/>
              </a:rPr>
              <a:t>Gender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69836" y="1905338"/>
            <a:ext cx="347980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solidFill>
                  <a:srgbClr val="00668D"/>
                </a:solidFill>
                <a:latin typeface="Calibri"/>
                <a:cs typeface="Calibri"/>
              </a:rPr>
              <a:t>Knowledge</a:t>
            </a:r>
            <a:r>
              <a:rPr sz="3200" b="1" spc="-133" dirty="0">
                <a:solidFill>
                  <a:srgbClr val="00668D"/>
                </a:solidFill>
                <a:latin typeface="Calibri"/>
                <a:cs typeface="Calibri"/>
              </a:rPr>
              <a:t> </a:t>
            </a:r>
            <a:r>
              <a:rPr sz="3200" b="1" spc="-13" dirty="0">
                <a:solidFill>
                  <a:srgbClr val="00668D"/>
                </a:solidFill>
                <a:latin typeface="Calibri"/>
                <a:cs typeface="Calibri"/>
              </a:rPr>
              <a:t>Products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15633" y="494121"/>
            <a:ext cx="11458632" cy="777476"/>
          </a:xfrm>
          <a:prstGeom prst="rect">
            <a:avLst/>
          </a:prstGeom>
        </p:spPr>
        <p:txBody>
          <a:bodyPr vert="horz" wrap="square" lIns="0" tIns="312757" rIns="0" bIns="0" rtlCol="0" anchor="ctr">
            <a:spAutoFit/>
          </a:bodyPr>
          <a:lstStyle/>
          <a:p>
            <a:pPr marL="3583850">
              <a:lnSpc>
                <a:spcPct val="100000"/>
              </a:lnSpc>
              <a:spcBef>
                <a:spcPts val="140"/>
              </a:spcBef>
            </a:pPr>
            <a:r>
              <a:rPr sz="3000" dirty="0"/>
              <a:t>Gender</a:t>
            </a:r>
            <a:r>
              <a:rPr sz="3000" spc="-20" dirty="0"/>
              <a:t> </a:t>
            </a:r>
            <a:r>
              <a:rPr sz="3000" dirty="0"/>
              <a:t>and</a:t>
            </a:r>
            <a:r>
              <a:rPr sz="3000" spc="-20" dirty="0"/>
              <a:t> </a:t>
            </a:r>
            <a:r>
              <a:rPr sz="3000" spc="-13" dirty="0"/>
              <a:t>Knowledge</a:t>
            </a:r>
            <a:endParaRPr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234" y="109628"/>
            <a:ext cx="2657597" cy="5777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9364" y="6141049"/>
            <a:ext cx="816304" cy="599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2160" y="5970015"/>
            <a:ext cx="660400" cy="8798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740" y="6698613"/>
            <a:ext cx="753705" cy="1106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5608" y="6713895"/>
            <a:ext cx="487763" cy="8005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7215" y="115825"/>
            <a:ext cx="2680208" cy="6319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76" y="6037522"/>
            <a:ext cx="707885" cy="5150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59391" y="4063"/>
            <a:ext cx="2796032" cy="81076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868040" y="6039219"/>
            <a:ext cx="10160" cy="487680"/>
          </a:xfrm>
          <a:custGeom>
            <a:avLst/>
            <a:gdLst/>
            <a:ahLst/>
            <a:cxnLst/>
            <a:rect l="l" t="t" r="r" b="b"/>
            <a:pathLst>
              <a:path w="7620" h="365760">
                <a:moveTo>
                  <a:pt x="7089" y="0"/>
                </a:moveTo>
                <a:lnTo>
                  <a:pt x="0" y="0"/>
                </a:lnTo>
                <a:lnTo>
                  <a:pt x="0" y="365190"/>
                </a:lnTo>
                <a:lnTo>
                  <a:pt x="7089" y="365190"/>
                </a:lnTo>
                <a:lnTo>
                  <a:pt x="7089" y="0"/>
                </a:lnTo>
                <a:close/>
              </a:path>
            </a:pathLst>
          </a:custGeom>
          <a:solidFill>
            <a:srgbClr val="00AC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3617" y="6354092"/>
            <a:ext cx="623283" cy="17204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9569" y="8127"/>
            <a:ext cx="6149340" cy="931333"/>
            <a:chOff x="74676" y="6095"/>
            <a:chExt cx="4612005" cy="698500"/>
          </a:xfrm>
        </p:grpSpPr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9696" y="6095"/>
              <a:ext cx="2546604" cy="6979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676" y="30479"/>
              <a:ext cx="2136648" cy="53035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42856" y="608239"/>
            <a:ext cx="10643985" cy="748750"/>
          </a:xfrm>
          <a:prstGeom prst="rect">
            <a:avLst/>
          </a:prstGeom>
        </p:spPr>
        <p:txBody>
          <a:bodyPr vert="horz" wrap="square" lIns="0" tIns="284309" rIns="0" bIns="0" rtlCol="0" anchor="ctr">
            <a:spAutoFit/>
          </a:bodyPr>
          <a:lstStyle/>
          <a:p>
            <a:pPr marL="3084330">
              <a:lnSpc>
                <a:spcPct val="100000"/>
              </a:lnSpc>
              <a:spcBef>
                <a:spcPts val="140"/>
              </a:spcBef>
            </a:pPr>
            <a:r>
              <a:rPr sz="3000" b="1" spc="-13" dirty="0">
                <a:solidFill>
                  <a:srgbClr val="24B099"/>
                </a:solidFill>
                <a:latin typeface="+mn-lt"/>
              </a:rPr>
              <a:t>CBIT-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GSP</a:t>
            </a:r>
            <a:r>
              <a:rPr sz="3000" b="1" spc="-20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Support</a:t>
            </a:r>
            <a:r>
              <a:rPr sz="3000" b="1" spc="13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spc="-13" dirty="0">
                <a:solidFill>
                  <a:srgbClr val="24B099"/>
                </a:solidFill>
                <a:latin typeface="+mn-lt"/>
              </a:rPr>
              <a:t>Modalities</a:t>
            </a:r>
            <a:endParaRPr sz="3000" b="1" dirty="0">
              <a:latin typeface="+mn-l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45311" y="1557428"/>
            <a:ext cx="11347027" cy="5317913"/>
            <a:chOff x="633983" y="1155191"/>
            <a:chExt cx="8510270" cy="3988435"/>
          </a:xfrm>
        </p:grpSpPr>
        <p:sp>
          <p:nvSpPr>
            <p:cNvPr id="17" name="object 17"/>
            <p:cNvSpPr/>
            <p:nvPr/>
          </p:nvSpPr>
          <p:spPr>
            <a:xfrm>
              <a:off x="9035795" y="4024884"/>
              <a:ext cx="108585" cy="1118870"/>
            </a:xfrm>
            <a:custGeom>
              <a:avLst/>
              <a:gdLst/>
              <a:ahLst/>
              <a:cxnLst/>
              <a:rect l="l" t="t" r="r" b="b"/>
              <a:pathLst>
                <a:path w="108584" h="1118870">
                  <a:moveTo>
                    <a:pt x="0" y="1118614"/>
                  </a:moveTo>
                  <a:lnTo>
                    <a:pt x="108203" y="1118614"/>
                  </a:lnTo>
                  <a:lnTo>
                    <a:pt x="108203" y="0"/>
                  </a:lnTo>
                  <a:lnTo>
                    <a:pt x="0" y="0"/>
                  </a:lnTo>
                  <a:lnTo>
                    <a:pt x="0" y="1118614"/>
                  </a:lnTo>
                  <a:close/>
                </a:path>
              </a:pathLst>
            </a:custGeom>
            <a:solidFill>
              <a:srgbClr val="24B0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33983" y="1155191"/>
              <a:ext cx="8510270" cy="113030"/>
            </a:xfrm>
            <a:custGeom>
              <a:avLst/>
              <a:gdLst/>
              <a:ahLst/>
              <a:cxnLst/>
              <a:rect l="l" t="t" r="r" b="b"/>
              <a:pathLst>
                <a:path w="8510270" h="113030">
                  <a:moveTo>
                    <a:pt x="8510016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8510016" y="112775"/>
                  </a:lnTo>
                  <a:lnTo>
                    <a:pt x="8510016" y="0"/>
                  </a:lnTo>
                  <a:close/>
                </a:path>
              </a:pathLst>
            </a:custGeom>
            <a:solidFill>
              <a:srgbClr val="24B09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689860" y="1158252"/>
              <a:ext cx="6400800" cy="108585"/>
            </a:xfrm>
            <a:custGeom>
              <a:avLst/>
              <a:gdLst/>
              <a:ahLst/>
              <a:cxnLst/>
              <a:rect l="l" t="t" r="r" b="b"/>
              <a:pathLst>
                <a:path w="6400800" h="108584">
                  <a:moveTo>
                    <a:pt x="6400800" y="0"/>
                  </a:moveTo>
                  <a:lnTo>
                    <a:pt x="0" y="0"/>
                  </a:lnTo>
                  <a:lnTo>
                    <a:pt x="0" y="9131"/>
                  </a:lnTo>
                  <a:lnTo>
                    <a:pt x="0" y="106667"/>
                  </a:lnTo>
                  <a:lnTo>
                    <a:pt x="0" y="108191"/>
                  </a:lnTo>
                  <a:lnTo>
                    <a:pt x="6345936" y="108191"/>
                  </a:lnTo>
                  <a:lnTo>
                    <a:pt x="6345936" y="106667"/>
                  </a:lnTo>
                  <a:lnTo>
                    <a:pt x="6400800" y="106667"/>
                  </a:lnTo>
                  <a:lnTo>
                    <a:pt x="6400800" y="9131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24B0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586984" y="1156728"/>
              <a:ext cx="3557270" cy="2868295"/>
            </a:xfrm>
            <a:custGeom>
              <a:avLst/>
              <a:gdLst/>
              <a:ahLst/>
              <a:cxnLst/>
              <a:rect l="l" t="t" r="r" b="b"/>
              <a:pathLst>
                <a:path w="3557270" h="2868295">
                  <a:moveTo>
                    <a:pt x="3557016" y="0"/>
                  </a:moveTo>
                  <a:lnTo>
                    <a:pt x="0" y="0"/>
                  </a:lnTo>
                  <a:lnTo>
                    <a:pt x="0" y="108191"/>
                  </a:lnTo>
                  <a:lnTo>
                    <a:pt x="3448812" y="108191"/>
                  </a:lnTo>
                  <a:lnTo>
                    <a:pt x="3448812" y="2868155"/>
                  </a:lnTo>
                  <a:lnTo>
                    <a:pt x="3557016" y="2868155"/>
                  </a:lnTo>
                  <a:lnTo>
                    <a:pt x="3557016" y="108191"/>
                  </a:lnTo>
                  <a:lnTo>
                    <a:pt x="3557016" y="10655"/>
                  </a:lnTo>
                  <a:lnTo>
                    <a:pt x="3557016" y="0"/>
                  </a:lnTo>
                  <a:close/>
                </a:path>
              </a:pathLst>
            </a:custGeom>
            <a:solidFill>
              <a:srgbClr val="24B09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51725" y="1730501"/>
              <a:ext cx="535940" cy="2522220"/>
            </a:xfrm>
            <a:custGeom>
              <a:avLst/>
              <a:gdLst/>
              <a:ahLst/>
              <a:cxnLst/>
              <a:rect l="l" t="t" r="r" b="b"/>
              <a:pathLst>
                <a:path w="535940" h="2522220">
                  <a:moveTo>
                    <a:pt x="13309" y="0"/>
                  </a:moveTo>
                  <a:lnTo>
                    <a:pt x="47013" y="34585"/>
                  </a:lnTo>
                  <a:lnTo>
                    <a:pt x="79594" y="69845"/>
                  </a:lnTo>
                  <a:lnTo>
                    <a:pt x="111052" y="105757"/>
                  </a:lnTo>
                  <a:lnTo>
                    <a:pt x="141387" y="142299"/>
                  </a:lnTo>
                  <a:lnTo>
                    <a:pt x="170599" y="179447"/>
                  </a:lnTo>
                  <a:lnTo>
                    <a:pt x="198688" y="217178"/>
                  </a:lnTo>
                  <a:lnTo>
                    <a:pt x="225653" y="255471"/>
                  </a:lnTo>
                  <a:lnTo>
                    <a:pt x="251496" y="294301"/>
                  </a:lnTo>
                  <a:lnTo>
                    <a:pt x="276215" y="333645"/>
                  </a:lnTo>
                  <a:lnTo>
                    <a:pt x="299812" y="373482"/>
                  </a:lnTo>
                  <a:lnTo>
                    <a:pt x="322285" y="413788"/>
                  </a:lnTo>
                  <a:lnTo>
                    <a:pt x="343635" y="454541"/>
                  </a:lnTo>
                  <a:lnTo>
                    <a:pt x="363862" y="495716"/>
                  </a:lnTo>
                  <a:lnTo>
                    <a:pt x="382966" y="537292"/>
                  </a:lnTo>
                  <a:lnTo>
                    <a:pt x="400947" y="579246"/>
                  </a:lnTo>
                  <a:lnTo>
                    <a:pt x="417804" y="621555"/>
                  </a:lnTo>
                  <a:lnTo>
                    <a:pt x="433539" y="664195"/>
                  </a:lnTo>
                  <a:lnTo>
                    <a:pt x="448150" y="707145"/>
                  </a:lnTo>
                  <a:lnTo>
                    <a:pt x="461638" y="750380"/>
                  </a:lnTo>
                  <a:lnTo>
                    <a:pt x="474003" y="793879"/>
                  </a:lnTo>
                  <a:lnTo>
                    <a:pt x="485245" y="837618"/>
                  </a:lnTo>
                  <a:lnTo>
                    <a:pt x="495363" y="881575"/>
                  </a:lnTo>
                  <a:lnTo>
                    <a:pt x="504359" y="925726"/>
                  </a:lnTo>
                  <a:lnTo>
                    <a:pt x="512231" y="970049"/>
                  </a:lnTo>
                  <a:lnTo>
                    <a:pt x="518980" y="1014521"/>
                  </a:lnTo>
                  <a:lnTo>
                    <a:pt x="524606" y="1059119"/>
                  </a:lnTo>
                  <a:lnTo>
                    <a:pt x="529108" y="1103820"/>
                  </a:lnTo>
                  <a:lnTo>
                    <a:pt x="532488" y="1148601"/>
                  </a:lnTo>
                  <a:lnTo>
                    <a:pt x="534744" y="1193440"/>
                  </a:lnTo>
                  <a:lnTo>
                    <a:pt x="535877" y="1238313"/>
                  </a:lnTo>
                  <a:lnTo>
                    <a:pt x="535886" y="1283198"/>
                  </a:lnTo>
                  <a:lnTo>
                    <a:pt x="534773" y="1328071"/>
                  </a:lnTo>
                  <a:lnTo>
                    <a:pt x="532536" y="1372911"/>
                  </a:lnTo>
                  <a:lnTo>
                    <a:pt x="529176" y="1417693"/>
                  </a:lnTo>
                  <a:lnTo>
                    <a:pt x="524693" y="1462395"/>
                  </a:lnTo>
                  <a:lnTo>
                    <a:pt x="519086" y="1506995"/>
                  </a:lnTo>
                  <a:lnTo>
                    <a:pt x="512356" y="1551469"/>
                  </a:lnTo>
                  <a:lnTo>
                    <a:pt x="504503" y="1595795"/>
                  </a:lnTo>
                  <a:lnTo>
                    <a:pt x="495527" y="1639949"/>
                  </a:lnTo>
                  <a:lnTo>
                    <a:pt x="485427" y="1683909"/>
                  </a:lnTo>
                  <a:lnTo>
                    <a:pt x="474204" y="1727651"/>
                  </a:lnTo>
                  <a:lnTo>
                    <a:pt x="461858" y="1771154"/>
                  </a:lnTo>
                  <a:lnTo>
                    <a:pt x="448388" y="1814394"/>
                  </a:lnTo>
                  <a:lnTo>
                    <a:pt x="433795" y="1857348"/>
                  </a:lnTo>
                  <a:lnTo>
                    <a:pt x="418079" y="1899993"/>
                  </a:lnTo>
                  <a:lnTo>
                    <a:pt x="401239" y="1942307"/>
                  </a:lnTo>
                  <a:lnTo>
                    <a:pt x="383276" y="1984266"/>
                  </a:lnTo>
                  <a:lnTo>
                    <a:pt x="364190" y="2025848"/>
                  </a:lnTo>
                  <a:lnTo>
                    <a:pt x="343981" y="2067030"/>
                  </a:lnTo>
                  <a:lnTo>
                    <a:pt x="322648" y="2107789"/>
                  </a:lnTo>
                  <a:lnTo>
                    <a:pt x="300191" y="2148102"/>
                  </a:lnTo>
                  <a:lnTo>
                    <a:pt x="276612" y="2187946"/>
                  </a:lnTo>
                  <a:lnTo>
                    <a:pt x="251909" y="2227299"/>
                  </a:lnTo>
                  <a:lnTo>
                    <a:pt x="226082" y="2266137"/>
                  </a:lnTo>
                  <a:lnTo>
                    <a:pt x="199133" y="2304437"/>
                  </a:lnTo>
                  <a:lnTo>
                    <a:pt x="171059" y="2342177"/>
                  </a:lnTo>
                  <a:lnTo>
                    <a:pt x="141863" y="2379334"/>
                  </a:lnTo>
                  <a:lnTo>
                    <a:pt x="111543" y="2415885"/>
                  </a:lnTo>
                  <a:lnTo>
                    <a:pt x="80099" y="2451807"/>
                  </a:lnTo>
                  <a:lnTo>
                    <a:pt x="47533" y="2487078"/>
                  </a:lnTo>
                  <a:lnTo>
                    <a:pt x="13842" y="2521673"/>
                  </a:lnTo>
                  <a:lnTo>
                    <a:pt x="13487" y="2522029"/>
                  </a:lnTo>
                  <a:lnTo>
                    <a:pt x="13309" y="2522207"/>
                  </a:lnTo>
                  <a:lnTo>
                    <a:pt x="0" y="2508897"/>
                  </a:lnTo>
                  <a:lnTo>
                    <a:pt x="33899" y="2474101"/>
                  </a:lnTo>
                  <a:lnTo>
                    <a:pt x="66649" y="2438615"/>
                  </a:lnTo>
                  <a:lnTo>
                    <a:pt x="98251" y="2402463"/>
                  </a:lnTo>
                  <a:lnTo>
                    <a:pt x="128704" y="2365669"/>
                  </a:lnTo>
                  <a:lnTo>
                    <a:pt x="158008" y="2328256"/>
                  </a:lnTo>
                  <a:lnTo>
                    <a:pt x="186164" y="2290248"/>
                  </a:lnTo>
                  <a:lnTo>
                    <a:pt x="213171" y="2251669"/>
                  </a:lnTo>
                  <a:lnTo>
                    <a:pt x="239029" y="2212543"/>
                  </a:lnTo>
                  <a:lnTo>
                    <a:pt x="263738" y="2172894"/>
                  </a:lnTo>
                  <a:lnTo>
                    <a:pt x="287299" y="2132745"/>
                  </a:lnTo>
                  <a:lnTo>
                    <a:pt x="309711" y="2092120"/>
                  </a:lnTo>
                  <a:lnTo>
                    <a:pt x="330974" y="2051043"/>
                  </a:lnTo>
                  <a:lnTo>
                    <a:pt x="351088" y="2009537"/>
                  </a:lnTo>
                  <a:lnTo>
                    <a:pt x="370054" y="1967627"/>
                  </a:lnTo>
                  <a:lnTo>
                    <a:pt x="387871" y="1925337"/>
                  </a:lnTo>
                  <a:lnTo>
                    <a:pt x="404539" y="1882689"/>
                  </a:lnTo>
                  <a:lnTo>
                    <a:pt x="420058" y="1839708"/>
                  </a:lnTo>
                  <a:lnTo>
                    <a:pt x="434428" y="1796418"/>
                  </a:lnTo>
                  <a:lnTo>
                    <a:pt x="447650" y="1752842"/>
                  </a:lnTo>
                  <a:lnTo>
                    <a:pt x="459723" y="1709005"/>
                  </a:lnTo>
                  <a:lnTo>
                    <a:pt x="470647" y="1664929"/>
                  </a:lnTo>
                  <a:lnTo>
                    <a:pt x="480422" y="1620639"/>
                  </a:lnTo>
                  <a:lnTo>
                    <a:pt x="489048" y="1576159"/>
                  </a:lnTo>
                  <a:lnTo>
                    <a:pt x="496525" y="1531511"/>
                  </a:lnTo>
                  <a:lnTo>
                    <a:pt x="502854" y="1486721"/>
                  </a:lnTo>
                  <a:lnTo>
                    <a:pt x="508034" y="1441812"/>
                  </a:lnTo>
                  <a:lnTo>
                    <a:pt x="512065" y="1396808"/>
                  </a:lnTo>
                  <a:lnTo>
                    <a:pt x="514947" y="1351732"/>
                  </a:lnTo>
                  <a:lnTo>
                    <a:pt x="516680" y="1306608"/>
                  </a:lnTo>
                  <a:lnTo>
                    <a:pt x="517264" y="1261460"/>
                  </a:lnTo>
                  <a:lnTo>
                    <a:pt x="516700" y="1216312"/>
                  </a:lnTo>
                  <a:lnTo>
                    <a:pt x="514986" y="1171188"/>
                  </a:lnTo>
                  <a:lnTo>
                    <a:pt x="512124" y="1126111"/>
                  </a:lnTo>
                  <a:lnTo>
                    <a:pt x="508112" y="1081105"/>
                  </a:lnTo>
                  <a:lnTo>
                    <a:pt x="502952" y="1036194"/>
                  </a:lnTo>
                  <a:lnTo>
                    <a:pt x="496643" y="991402"/>
                  </a:lnTo>
                  <a:lnTo>
                    <a:pt x="489185" y="946752"/>
                  </a:lnTo>
                  <a:lnTo>
                    <a:pt x="480578" y="902269"/>
                  </a:lnTo>
                  <a:lnTo>
                    <a:pt x="470822" y="857975"/>
                  </a:lnTo>
                  <a:lnTo>
                    <a:pt x="459917" y="813896"/>
                  </a:lnTo>
                  <a:lnTo>
                    <a:pt x="447864" y="770054"/>
                  </a:lnTo>
                  <a:lnTo>
                    <a:pt x="434661" y="726474"/>
                  </a:lnTo>
                  <a:lnTo>
                    <a:pt x="420309" y="683178"/>
                  </a:lnTo>
                  <a:lnTo>
                    <a:pt x="404808" y="640192"/>
                  </a:lnTo>
                  <a:lnTo>
                    <a:pt x="388159" y="597539"/>
                  </a:lnTo>
                  <a:lnTo>
                    <a:pt x="370360" y="555242"/>
                  </a:lnTo>
                  <a:lnTo>
                    <a:pt x="351412" y="513325"/>
                  </a:lnTo>
                  <a:lnTo>
                    <a:pt x="331316" y="471813"/>
                  </a:lnTo>
                  <a:lnTo>
                    <a:pt x="310070" y="430728"/>
                  </a:lnTo>
                  <a:lnTo>
                    <a:pt x="287676" y="390095"/>
                  </a:lnTo>
                  <a:lnTo>
                    <a:pt x="264132" y="349938"/>
                  </a:lnTo>
                  <a:lnTo>
                    <a:pt x="239439" y="310280"/>
                  </a:lnTo>
                  <a:lnTo>
                    <a:pt x="213598" y="271145"/>
                  </a:lnTo>
                  <a:lnTo>
                    <a:pt x="186607" y="232557"/>
                  </a:lnTo>
                  <a:lnTo>
                    <a:pt x="158467" y="194539"/>
                  </a:lnTo>
                  <a:lnTo>
                    <a:pt x="129179" y="157116"/>
                  </a:lnTo>
                  <a:lnTo>
                    <a:pt x="98741" y="120311"/>
                  </a:lnTo>
                  <a:lnTo>
                    <a:pt x="67154" y="84148"/>
                  </a:lnTo>
                  <a:lnTo>
                    <a:pt x="34418" y="48650"/>
                  </a:lnTo>
                  <a:lnTo>
                    <a:pt x="533" y="13843"/>
                  </a:lnTo>
                  <a:lnTo>
                    <a:pt x="355" y="13715"/>
                  </a:lnTo>
                  <a:lnTo>
                    <a:pt x="177" y="13462"/>
                  </a:lnTo>
                  <a:lnTo>
                    <a:pt x="0" y="13335"/>
                  </a:lnTo>
                  <a:lnTo>
                    <a:pt x="13309" y="0"/>
                  </a:lnTo>
                  <a:close/>
                </a:path>
              </a:pathLst>
            </a:custGeom>
            <a:ln w="12699">
              <a:solidFill>
                <a:srgbClr val="00668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159" y="1789175"/>
              <a:ext cx="2727960" cy="241300"/>
            </a:xfrm>
            <a:custGeom>
              <a:avLst/>
              <a:gdLst/>
              <a:ahLst/>
              <a:cxnLst/>
              <a:rect l="l" t="t" r="r" b="b"/>
              <a:pathLst>
                <a:path w="2727960" h="241300">
                  <a:moveTo>
                    <a:pt x="2727960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2727960" y="240792"/>
                  </a:lnTo>
                  <a:lnTo>
                    <a:pt x="2727960" y="0"/>
                  </a:lnTo>
                  <a:close/>
                </a:path>
              </a:pathLst>
            </a:custGeom>
            <a:solidFill>
              <a:srgbClr val="25927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99159" y="1789175"/>
              <a:ext cx="2727960" cy="241300"/>
            </a:xfrm>
            <a:custGeom>
              <a:avLst/>
              <a:gdLst/>
              <a:ahLst/>
              <a:cxnLst/>
              <a:rect l="l" t="t" r="r" b="b"/>
              <a:pathLst>
                <a:path w="2727960" h="241300">
                  <a:moveTo>
                    <a:pt x="0" y="240792"/>
                  </a:moveTo>
                  <a:lnTo>
                    <a:pt x="2727960" y="240792"/>
                  </a:lnTo>
                  <a:lnTo>
                    <a:pt x="2727960" y="0"/>
                  </a:lnTo>
                  <a:lnTo>
                    <a:pt x="0" y="0"/>
                  </a:lnTo>
                  <a:lnTo>
                    <a:pt x="0" y="2407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48283" y="1758695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113" y="0"/>
                  </a:moveTo>
                  <a:lnTo>
                    <a:pt x="102666" y="7650"/>
                  </a:lnTo>
                  <a:lnTo>
                    <a:pt x="61458" y="28955"/>
                  </a:lnTo>
                  <a:lnTo>
                    <a:pt x="28963" y="61447"/>
                  </a:lnTo>
                  <a:lnTo>
                    <a:pt x="7652" y="102656"/>
                  </a:lnTo>
                  <a:lnTo>
                    <a:pt x="0" y="150113"/>
                  </a:lnTo>
                  <a:lnTo>
                    <a:pt x="7652" y="197571"/>
                  </a:lnTo>
                  <a:lnTo>
                    <a:pt x="28963" y="238780"/>
                  </a:lnTo>
                  <a:lnTo>
                    <a:pt x="61458" y="271272"/>
                  </a:lnTo>
                  <a:lnTo>
                    <a:pt x="102666" y="292577"/>
                  </a:lnTo>
                  <a:lnTo>
                    <a:pt x="150113" y="300227"/>
                  </a:lnTo>
                  <a:lnTo>
                    <a:pt x="197561" y="292577"/>
                  </a:lnTo>
                  <a:lnTo>
                    <a:pt x="238769" y="271271"/>
                  </a:lnTo>
                  <a:lnTo>
                    <a:pt x="271264" y="238780"/>
                  </a:lnTo>
                  <a:lnTo>
                    <a:pt x="292575" y="197571"/>
                  </a:lnTo>
                  <a:lnTo>
                    <a:pt x="300228" y="150113"/>
                  </a:lnTo>
                  <a:lnTo>
                    <a:pt x="292575" y="102656"/>
                  </a:lnTo>
                  <a:lnTo>
                    <a:pt x="271264" y="61447"/>
                  </a:lnTo>
                  <a:lnTo>
                    <a:pt x="238769" y="28955"/>
                  </a:lnTo>
                  <a:lnTo>
                    <a:pt x="197561" y="7650"/>
                  </a:lnTo>
                  <a:lnTo>
                    <a:pt x="150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48283" y="1758695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0" y="150113"/>
                  </a:moveTo>
                  <a:lnTo>
                    <a:pt x="7652" y="102656"/>
                  </a:lnTo>
                  <a:lnTo>
                    <a:pt x="28963" y="61447"/>
                  </a:lnTo>
                  <a:lnTo>
                    <a:pt x="61458" y="28955"/>
                  </a:lnTo>
                  <a:lnTo>
                    <a:pt x="102666" y="7650"/>
                  </a:lnTo>
                  <a:lnTo>
                    <a:pt x="150113" y="0"/>
                  </a:lnTo>
                  <a:lnTo>
                    <a:pt x="197561" y="7650"/>
                  </a:lnTo>
                  <a:lnTo>
                    <a:pt x="238769" y="28955"/>
                  </a:lnTo>
                  <a:lnTo>
                    <a:pt x="271264" y="61447"/>
                  </a:lnTo>
                  <a:lnTo>
                    <a:pt x="292575" y="102656"/>
                  </a:lnTo>
                  <a:lnTo>
                    <a:pt x="300228" y="150113"/>
                  </a:lnTo>
                  <a:lnTo>
                    <a:pt x="292575" y="197571"/>
                  </a:lnTo>
                  <a:lnTo>
                    <a:pt x="271264" y="238780"/>
                  </a:lnTo>
                  <a:lnTo>
                    <a:pt x="238769" y="271271"/>
                  </a:lnTo>
                  <a:lnTo>
                    <a:pt x="197561" y="292577"/>
                  </a:lnTo>
                  <a:lnTo>
                    <a:pt x="150113" y="300227"/>
                  </a:lnTo>
                  <a:lnTo>
                    <a:pt x="102666" y="292577"/>
                  </a:lnTo>
                  <a:lnTo>
                    <a:pt x="61458" y="271272"/>
                  </a:lnTo>
                  <a:lnTo>
                    <a:pt x="28963" y="238780"/>
                  </a:lnTo>
                  <a:lnTo>
                    <a:pt x="7652" y="197571"/>
                  </a:lnTo>
                  <a:lnTo>
                    <a:pt x="0" y="150113"/>
                  </a:lnTo>
                  <a:close/>
                </a:path>
              </a:pathLst>
            </a:custGeom>
            <a:ln w="12700">
              <a:solidFill>
                <a:srgbClr val="25927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7091" y="2150363"/>
              <a:ext cx="2510155" cy="239395"/>
            </a:xfrm>
            <a:custGeom>
              <a:avLst/>
              <a:gdLst/>
              <a:ahLst/>
              <a:cxnLst/>
              <a:rect l="l" t="t" r="r" b="b"/>
              <a:pathLst>
                <a:path w="2510154" h="239394">
                  <a:moveTo>
                    <a:pt x="2510028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2510028" y="239268"/>
                  </a:lnTo>
                  <a:lnTo>
                    <a:pt x="2510028" y="0"/>
                  </a:lnTo>
                  <a:close/>
                </a:path>
              </a:pathLst>
            </a:custGeom>
            <a:solidFill>
              <a:srgbClr val="1792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7091" y="2150363"/>
              <a:ext cx="2510155" cy="239395"/>
            </a:xfrm>
            <a:custGeom>
              <a:avLst/>
              <a:gdLst/>
              <a:ahLst/>
              <a:cxnLst/>
              <a:rect l="l" t="t" r="r" b="b"/>
              <a:pathLst>
                <a:path w="2510154" h="239394">
                  <a:moveTo>
                    <a:pt x="0" y="239268"/>
                  </a:moveTo>
                  <a:lnTo>
                    <a:pt x="2510028" y="239268"/>
                  </a:lnTo>
                  <a:lnTo>
                    <a:pt x="2510028" y="0"/>
                  </a:lnTo>
                  <a:lnTo>
                    <a:pt x="0" y="0"/>
                  </a:lnTo>
                  <a:lnTo>
                    <a:pt x="0" y="2392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66215" y="2119883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114" y="0"/>
                  </a:moveTo>
                  <a:lnTo>
                    <a:pt x="102666" y="7650"/>
                  </a:lnTo>
                  <a:lnTo>
                    <a:pt x="61458" y="28956"/>
                  </a:lnTo>
                  <a:lnTo>
                    <a:pt x="28963" y="61447"/>
                  </a:lnTo>
                  <a:lnTo>
                    <a:pt x="7652" y="102656"/>
                  </a:lnTo>
                  <a:lnTo>
                    <a:pt x="0" y="150114"/>
                  </a:lnTo>
                  <a:lnTo>
                    <a:pt x="7652" y="197571"/>
                  </a:lnTo>
                  <a:lnTo>
                    <a:pt x="28963" y="238780"/>
                  </a:lnTo>
                  <a:lnTo>
                    <a:pt x="61458" y="271272"/>
                  </a:lnTo>
                  <a:lnTo>
                    <a:pt x="102666" y="292577"/>
                  </a:lnTo>
                  <a:lnTo>
                    <a:pt x="150114" y="300228"/>
                  </a:lnTo>
                  <a:lnTo>
                    <a:pt x="197561" y="292577"/>
                  </a:lnTo>
                  <a:lnTo>
                    <a:pt x="238769" y="271272"/>
                  </a:lnTo>
                  <a:lnTo>
                    <a:pt x="271264" y="238780"/>
                  </a:lnTo>
                  <a:lnTo>
                    <a:pt x="292575" y="197571"/>
                  </a:lnTo>
                  <a:lnTo>
                    <a:pt x="300228" y="150114"/>
                  </a:lnTo>
                  <a:lnTo>
                    <a:pt x="292575" y="102656"/>
                  </a:lnTo>
                  <a:lnTo>
                    <a:pt x="271264" y="61447"/>
                  </a:lnTo>
                  <a:lnTo>
                    <a:pt x="238769" y="28956"/>
                  </a:lnTo>
                  <a:lnTo>
                    <a:pt x="197561" y="7650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966215" y="2119883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0" y="150114"/>
                  </a:moveTo>
                  <a:lnTo>
                    <a:pt x="7652" y="102656"/>
                  </a:lnTo>
                  <a:lnTo>
                    <a:pt x="28963" y="61447"/>
                  </a:lnTo>
                  <a:lnTo>
                    <a:pt x="61458" y="28956"/>
                  </a:lnTo>
                  <a:lnTo>
                    <a:pt x="102666" y="7650"/>
                  </a:lnTo>
                  <a:lnTo>
                    <a:pt x="150114" y="0"/>
                  </a:lnTo>
                  <a:lnTo>
                    <a:pt x="197561" y="7650"/>
                  </a:lnTo>
                  <a:lnTo>
                    <a:pt x="238769" y="28956"/>
                  </a:lnTo>
                  <a:lnTo>
                    <a:pt x="271264" y="61447"/>
                  </a:lnTo>
                  <a:lnTo>
                    <a:pt x="292575" y="102656"/>
                  </a:lnTo>
                  <a:lnTo>
                    <a:pt x="300228" y="150114"/>
                  </a:lnTo>
                  <a:lnTo>
                    <a:pt x="292575" y="197571"/>
                  </a:lnTo>
                  <a:lnTo>
                    <a:pt x="271264" y="238780"/>
                  </a:lnTo>
                  <a:lnTo>
                    <a:pt x="238769" y="271272"/>
                  </a:lnTo>
                  <a:lnTo>
                    <a:pt x="197561" y="292577"/>
                  </a:lnTo>
                  <a:lnTo>
                    <a:pt x="150114" y="300228"/>
                  </a:lnTo>
                  <a:lnTo>
                    <a:pt x="102666" y="292577"/>
                  </a:lnTo>
                  <a:lnTo>
                    <a:pt x="61458" y="271272"/>
                  </a:lnTo>
                  <a:lnTo>
                    <a:pt x="28963" y="238780"/>
                  </a:lnTo>
                  <a:lnTo>
                    <a:pt x="7652" y="197571"/>
                  </a:lnTo>
                  <a:lnTo>
                    <a:pt x="0" y="150114"/>
                  </a:lnTo>
                  <a:close/>
                </a:path>
              </a:pathLst>
            </a:custGeom>
            <a:ln w="12700">
              <a:solidFill>
                <a:srgbClr val="17928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35963" y="2510027"/>
              <a:ext cx="2391410" cy="241300"/>
            </a:xfrm>
            <a:custGeom>
              <a:avLst/>
              <a:gdLst/>
              <a:ahLst/>
              <a:cxnLst/>
              <a:rect l="l" t="t" r="r" b="b"/>
              <a:pathLst>
                <a:path w="2391410" h="241300">
                  <a:moveTo>
                    <a:pt x="2391156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2391156" y="240792"/>
                  </a:lnTo>
                  <a:lnTo>
                    <a:pt x="2391156" y="0"/>
                  </a:lnTo>
                  <a:close/>
                </a:path>
              </a:pathLst>
            </a:custGeom>
            <a:solidFill>
              <a:srgbClr val="0A809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235963" y="2510027"/>
              <a:ext cx="2391410" cy="241300"/>
            </a:xfrm>
            <a:custGeom>
              <a:avLst/>
              <a:gdLst/>
              <a:ahLst/>
              <a:cxnLst/>
              <a:rect l="l" t="t" r="r" b="b"/>
              <a:pathLst>
                <a:path w="2391410" h="241300">
                  <a:moveTo>
                    <a:pt x="0" y="240792"/>
                  </a:moveTo>
                  <a:lnTo>
                    <a:pt x="2391156" y="240792"/>
                  </a:lnTo>
                  <a:lnTo>
                    <a:pt x="2391156" y="0"/>
                  </a:lnTo>
                  <a:lnTo>
                    <a:pt x="0" y="0"/>
                  </a:lnTo>
                  <a:lnTo>
                    <a:pt x="0" y="2407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5087" y="2481072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114" y="0"/>
                  </a:moveTo>
                  <a:lnTo>
                    <a:pt x="102666" y="7650"/>
                  </a:lnTo>
                  <a:lnTo>
                    <a:pt x="61458" y="28956"/>
                  </a:lnTo>
                  <a:lnTo>
                    <a:pt x="28963" y="61447"/>
                  </a:lnTo>
                  <a:lnTo>
                    <a:pt x="7652" y="102656"/>
                  </a:lnTo>
                  <a:lnTo>
                    <a:pt x="0" y="150113"/>
                  </a:lnTo>
                  <a:lnTo>
                    <a:pt x="7652" y="197571"/>
                  </a:lnTo>
                  <a:lnTo>
                    <a:pt x="28963" y="238780"/>
                  </a:lnTo>
                  <a:lnTo>
                    <a:pt x="61458" y="271272"/>
                  </a:lnTo>
                  <a:lnTo>
                    <a:pt x="102666" y="292577"/>
                  </a:lnTo>
                  <a:lnTo>
                    <a:pt x="150114" y="300227"/>
                  </a:lnTo>
                  <a:lnTo>
                    <a:pt x="197571" y="292577"/>
                  </a:lnTo>
                  <a:lnTo>
                    <a:pt x="238780" y="271271"/>
                  </a:lnTo>
                  <a:lnTo>
                    <a:pt x="271272" y="238780"/>
                  </a:lnTo>
                  <a:lnTo>
                    <a:pt x="292577" y="197571"/>
                  </a:lnTo>
                  <a:lnTo>
                    <a:pt x="300228" y="150113"/>
                  </a:lnTo>
                  <a:lnTo>
                    <a:pt x="292577" y="102656"/>
                  </a:lnTo>
                  <a:lnTo>
                    <a:pt x="271272" y="61447"/>
                  </a:lnTo>
                  <a:lnTo>
                    <a:pt x="238780" y="28955"/>
                  </a:lnTo>
                  <a:lnTo>
                    <a:pt x="197571" y="7650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85087" y="2481072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0" y="150113"/>
                  </a:moveTo>
                  <a:lnTo>
                    <a:pt x="7652" y="102656"/>
                  </a:lnTo>
                  <a:lnTo>
                    <a:pt x="28963" y="61447"/>
                  </a:lnTo>
                  <a:lnTo>
                    <a:pt x="61458" y="28956"/>
                  </a:lnTo>
                  <a:lnTo>
                    <a:pt x="102666" y="7650"/>
                  </a:lnTo>
                  <a:lnTo>
                    <a:pt x="150114" y="0"/>
                  </a:lnTo>
                  <a:lnTo>
                    <a:pt x="197571" y="7650"/>
                  </a:lnTo>
                  <a:lnTo>
                    <a:pt x="238780" y="28955"/>
                  </a:lnTo>
                  <a:lnTo>
                    <a:pt x="271272" y="61447"/>
                  </a:lnTo>
                  <a:lnTo>
                    <a:pt x="292577" y="102656"/>
                  </a:lnTo>
                  <a:lnTo>
                    <a:pt x="300228" y="150113"/>
                  </a:lnTo>
                  <a:lnTo>
                    <a:pt x="292577" y="197571"/>
                  </a:lnTo>
                  <a:lnTo>
                    <a:pt x="271272" y="238780"/>
                  </a:lnTo>
                  <a:lnTo>
                    <a:pt x="238780" y="271271"/>
                  </a:lnTo>
                  <a:lnTo>
                    <a:pt x="197571" y="292577"/>
                  </a:lnTo>
                  <a:lnTo>
                    <a:pt x="150114" y="300227"/>
                  </a:lnTo>
                  <a:lnTo>
                    <a:pt x="102666" y="292577"/>
                  </a:lnTo>
                  <a:lnTo>
                    <a:pt x="61458" y="271272"/>
                  </a:lnTo>
                  <a:lnTo>
                    <a:pt x="28963" y="238780"/>
                  </a:lnTo>
                  <a:lnTo>
                    <a:pt x="7652" y="197571"/>
                  </a:lnTo>
                  <a:lnTo>
                    <a:pt x="0" y="150113"/>
                  </a:lnTo>
                  <a:close/>
                </a:path>
              </a:pathLst>
            </a:custGeom>
            <a:ln w="12700">
              <a:solidFill>
                <a:srgbClr val="0A809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274063" y="2871215"/>
              <a:ext cx="2353310" cy="241300"/>
            </a:xfrm>
            <a:custGeom>
              <a:avLst/>
              <a:gdLst/>
              <a:ahLst/>
              <a:cxnLst/>
              <a:rect l="l" t="t" r="r" b="b"/>
              <a:pathLst>
                <a:path w="2353310" h="241300">
                  <a:moveTo>
                    <a:pt x="2353056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2353056" y="240792"/>
                  </a:lnTo>
                  <a:lnTo>
                    <a:pt x="2353056" y="0"/>
                  </a:lnTo>
                  <a:close/>
                </a:path>
              </a:pathLst>
            </a:custGeom>
            <a:solidFill>
              <a:srgbClr val="0A809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74063" y="2871215"/>
              <a:ext cx="2353310" cy="241300"/>
            </a:xfrm>
            <a:custGeom>
              <a:avLst/>
              <a:gdLst/>
              <a:ahLst/>
              <a:cxnLst/>
              <a:rect l="l" t="t" r="r" b="b"/>
              <a:pathLst>
                <a:path w="2353310" h="241300">
                  <a:moveTo>
                    <a:pt x="0" y="240792"/>
                  </a:moveTo>
                  <a:lnTo>
                    <a:pt x="2353056" y="240792"/>
                  </a:lnTo>
                  <a:lnTo>
                    <a:pt x="2353056" y="0"/>
                  </a:lnTo>
                  <a:lnTo>
                    <a:pt x="0" y="0"/>
                  </a:lnTo>
                  <a:lnTo>
                    <a:pt x="0" y="2407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23187" y="2840736"/>
              <a:ext cx="300355" cy="302260"/>
            </a:xfrm>
            <a:custGeom>
              <a:avLst/>
              <a:gdLst/>
              <a:ahLst/>
              <a:cxnLst/>
              <a:rect l="l" t="t" r="r" b="b"/>
              <a:pathLst>
                <a:path w="300355" h="302260">
                  <a:moveTo>
                    <a:pt x="150114" y="0"/>
                  </a:moveTo>
                  <a:lnTo>
                    <a:pt x="102666" y="7693"/>
                  </a:lnTo>
                  <a:lnTo>
                    <a:pt x="61458" y="29114"/>
                  </a:lnTo>
                  <a:lnTo>
                    <a:pt x="28963" y="61776"/>
                  </a:lnTo>
                  <a:lnTo>
                    <a:pt x="7652" y="103193"/>
                  </a:lnTo>
                  <a:lnTo>
                    <a:pt x="0" y="150875"/>
                  </a:lnTo>
                  <a:lnTo>
                    <a:pt x="7652" y="198558"/>
                  </a:lnTo>
                  <a:lnTo>
                    <a:pt x="28963" y="239975"/>
                  </a:lnTo>
                  <a:lnTo>
                    <a:pt x="61458" y="272637"/>
                  </a:lnTo>
                  <a:lnTo>
                    <a:pt x="102666" y="294058"/>
                  </a:lnTo>
                  <a:lnTo>
                    <a:pt x="150114" y="301751"/>
                  </a:lnTo>
                  <a:lnTo>
                    <a:pt x="197571" y="294058"/>
                  </a:lnTo>
                  <a:lnTo>
                    <a:pt x="238780" y="272637"/>
                  </a:lnTo>
                  <a:lnTo>
                    <a:pt x="271272" y="239975"/>
                  </a:lnTo>
                  <a:lnTo>
                    <a:pt x="292577" y="198558"/>
                  </a:lnTo>
                  <a:lnTo>
                    <a:pt x="300228" y="150875"/>
                  </a:lnTo>
                  <a:lnTo>
                    <a:pt x="292577" y="103193"/>
                  </a:lnTo>
                  <a:lnTo>
                    <a:pt x="271272" y="61776"/>
                  </a:lnTo>
                  <a:lnTo>
                    <a:pt x="238780" y="29114"/>
                  </a:lnTo>
                  <a:lnTo>
                    <a:pt x="197571" y="7693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123187" y="2840736"/>
              <a:ext cx="300355" cy="302260"/>
            </a:xfrm>
            <a:custGeom>
              <a:avLst/>
              <a:gdLst/>
              <a:ahLst/>
              <a:cxnLst/>
              <a:rect l="l" t="t" r="r" b="b"/>
              <a:pathLst>
                <a:path w="300355" h="302260">
                  <a:moveTo>
                    <a:pt x="0" y="150875"/>
                  </a:moveTo>
                  <a:lnTo>
                    <a:pt x="7652" y="103193"/>
                  </a:lnTo>
                  <a:lnTo>
                    <a:pt x="28963" y="61776"/>
                  </a:lnTo>
                  <a:lnTo>
                    <a:pt x="61458" y="29114"/>
                  </a:lnTo>
                  <a:lnTo>
                    <a:pt x="102666" y="7693"/>
                  </a:lnTo>
                  <a:lnTo>
                    <a:pt x="150114" y="0"/>
                  </a:lnTo>
                  <a:lnTo>
                    <a:pt x="197571" y="7693"/>
                  </a:lnTo>
                  <a:lnTo>
                    <a:pt x="238780" y="29114"/>
                  </a:lnTo>
                  <a:lnTo>
                    <a:pt x="271272" y="61776"/>
                  </a:lnTo>
                  <a:lnTo>
                    <a:pt x="292577" y="103193"/>
                  </a:lnTo>
                  <a:lnTo>
                    <a:pt x="300228" y="150875"/>
                  </a:lnTo>
                  <a:lnTo>
                    <a:pt x="292577" y="198558"/>
                  </a:lnTo>
                  <a:lnTo>
                    <a:pt x="271272" y="239975"/>
                  </a:lnTo>
                  <a:lnTo>
                    <a:pt x="238780" y="272637"/>
                  </a:lnTo>
                  <a:lnTo>
                    <a:pt x="197571" y="294058"/>
                  </a:lnTo>
                  <a:lnTo>
                    <a:pt x="150114" y="301751"/>
                  </a:lnTo>
                  <a:lnTo>
                    <a:pt x="102666" y="294058"/>
                  </a:lnTo>
                  <a:lnTo>
                    <a:pt x="61458" y="272637"/>
                  </a:lnTo>
                  <a:lnTo>
                    <a:pt x="28963" y="239975"/>
                  </a:lnTo>
                  <a:lnTo>
                    <a:pt x="7652" y="198558"/>
                  </a:lnTo>
                  <a:lnTo>
                    <a:pt x="0" y="150875"/>
                  </a:lnTo>
                  <a:close/>
                </a:path>
              </a:pathLst>
            </a:custGeom>
            <a:ln w="12699">
              <a:solidFill>
                <a:srgbClr val="0A809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5963" y="3232403"/>
              <a:ext cx="2391410" cy="241300"/>
            </a:xfrm>
            <a:custGeom>
              <a:avLst/>
              <a:gdLst/>
              <a:ahLst/>
              <a:cxnLst/>
              <a:rect l="l" t="t" r="r" b="b"/>
              <a:pathLst>
                <a:path w="2391410" h="241300">
                  <a:moveTo>
                    <a:pt x="2391156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2391156" y="240792"/>
                  </a:lnTo>
                  <a:lnTo>
                    <a:pt x="2391156" y="0"/>
                  </a:lnTo>
                  <a:close/>
                </a:path>
              </a:pathLst>
            </a:custGeom>
            <a:solidFill>
              <a:srgbClr val="0573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35963" y="3232403"/>
              <a:ext cx="2391410" cy="241300"/>
            </a:xfrm>
            <a:custGeom>
              <a:avLst/>
              <a:gdLst/>
              <a:ahLst/>
              <a:cxnLst/>
              <a:rect l="l" t="t" r="r" b="b"/>
              <a:pathLst>
                <a:path w="2391410" h="241300">
                  <a:moveTo>
                    <a:pt x="0" y="240792"/>
                  </a:moveTo>
                  <a:lnTo>
                    <a:pt x="2391156" y="240792"/>
                  </a:lnTo>
                  <a:lnTo>
                    <a:pt x="2391156" y="0"/>
                  </a:lnTo>
                  <a:lnTo>
                    <a:pt x="0" y="0"/>
                  </a:lnTo>
                  <a:lnTo>
                    <a:pt x="0" y="2407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085087" y="3201924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114" y="0"/>
                  </a:moveTo>
                  <a:lnTo>
                    <a:pt x="102666" y="7650"/>
                  </a:lnTo>
                  <a:lnTo>
                    <a:pt x="61458" y="28956"/>
                  </a:lnTo>
                  <a:lnTo>
                    <a:pt x="28963" y="61447"/>
                  </a:lnTo>
                  <a:lnTo>
                    <a:pt x="7652" y="102656"/>
                  </a:lnTo>
                  <a:lnTo>
                    <a:pt x="0" y="150113"/>
                  </a:lnTo>
                  <a:lnTo>
                    <a:pt x="7652" y="197571"/>
                  </a:lnTo>
                  <a:lnTo>
                    <a:pt x="28963" y="238780"/>
                  </a:lnTo>
                  <a:lnTo>
                    <a:pt x="61458" y="271272"/>
                  </a:lnTo>
                  <a:lnTo>
                    <a:pt x="102666" y="292577"/>
                  </a:lnTo>
                  <a:lnTo>
                    <a:pt x="150114" y="300227"/>
                  </a:lnTo>
                  <a:lnTo>
                    <a:pt x="197571" y="292577"/>
                  </a:lnTo>
                  <a:lnTo>
                    <a:pt x="238780" y="271271"/>
                  </a:lnTo>
                  <a:lnTo>
                    <a:pt x="271272" y="238780"/>
                  </a:lnTo>
                  <a:lnTo>
                    <a:pt x="292577" y="197571"/>
                  </a:lnTo>
                  <a:lnTo>
                    <a:pt x="300228" y="150113"/>
                  </a:lnTo>
                  <a:lnTo>
                    <a:pt x="292577" y="102656"/>
                  </a:lnTo>
                  <a:lnTo>
                    <a:pt x="271272" y="61447"/>
                  </a:lnTo>
                  <a:lnTo>
                    <a:pt x="238780" y="28955"/>
                  </a:lnTo>
                  <a:lnTo>
                    <a:pt x="197571" y="7650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085087" y="3201924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0" y="150113"/>
                  </a:moveTo>
                  <a:lnTo>
                    <a:pt x="7652" y="102656"/>
                  </a:lnTo>
                  <a:lnTo>
                    <a:pt x="28963" y="61447"/>
                  </a:lnTo>
                  <a:lnTo>
                    <a:pt x="61458" y="28956"/>
                  </a:lnTo>
                  <a:lnTo>
                    <a:pt x="102666" y="7650"/>
                  </a:lnTo>
                  <a:lnTo>
                    <a:pt x="150114" y="0"/>
                  </a:lnTo>
                  <a:lnTo>
                    <a:pt x="197571" y="7650"/>
                  </a:lnTo>
                  <a:lnTo>
                    <a:pt x="238780" y="28955"/>
                  </a:lnTo>
                  <a:lnTo>
                    <a:pt x="271272" y="61447"/>
                  </a:lnTo>
                  <a:lnTo>
                    <a:pt x="292577" y="102656"/>
                  </a:lnTo>
                  <a:lnTo>
                    <a:pt x="300228" y="150113"/>
                  </a:lnTo>
                  <a:lnTo>
                    <a:pt x="292577" y="197571"/>
                  </a:lnTo>
                  <a:lnTo>
                    <a:pt x="271272" y="238780"/>
                  </a:lnTo>
                  <a:lnTo>
                    <a:pt x="238780" y="271271"/>
                  </a:lnTo>
                  <a:lnTo>
                    <a:pt x="197571" y="292577"/>
                  </a:lnTo>
                  <a:lnTo>
                    <a:pt x="150114" y="300227"/>
                  </a:lnTo>
                  <a:lnTo>
                    <a:pt x="102666" y="292577"/>
                  </a:lnTo>
                  <a:lnTo>
                    <a:pt x="61458" y="271272"/>
                  </a:lnTo>
                  <a:lnTo>
                    <a:pt x="28963" y="238780"/>
                  </a:lnTo>
                  <a:lnTo>
                    <a:pt x="7652" y="197571"/>
                  </a:lnTo>
                  <a:lnTo>
                    <a:pt x="0" y="150113"/>
                  </a:lnTo>
                  <a:close/>
                </a:path>
              </a:pathLst>
            </a:custGeom>
            <a:ln w="12700">
              <a:solidFill>
                <a:srgbClr val="05738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117091" y="3593591"/>
              <a:ext cx="2510155" cy="239395"/>
            </a:xfrm>
            <a:custGeom>
              <a:avLst/>
              <a:gdLst/>
              <a:ahLst/>
              <a:cxnLst/>
              <a:rect l="l" t="t" r="r" b="b"/>
              <a:pathLst>
                <a:path w="2510154" h="239395">
                  <a:moveTo>
                    <a:pt x="2510028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2510028" y="239268"/>
                  </a:lnTo>
                  <a:lnTo>
                    <a:pt x="2510028" y="0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117091" y="3593591"/>
              <a:ext cx="2510155" cy="239395"/>
            </a:xfrm>
            <a:custGeom>
              <a:avLst/>
              <a:gdLst/>
              <a:ahLst/>
              <a:cxnLst/>
              <a:rect l="l" t="t" r="r" b="b"/>
              <a:pathLst>
                <a:path w="2510154" h="239395">
                  <a:moveTo>
                    <a:pt x="0" y="239268"/>
                  </a:moveTo>
                  <a:lnTo>
                    <a:pt x="2510028" y="239268"/>
                  </a:lnTo>
                  <a:lnTo>
                    <a:pt x="2510028" y="0"/>
                  </a:lnTo>
                  <a:lnTo>
                    <a:pt x="0" y="0"/>
                  </a:lnTo>
                  <a:lnTo>
                    <a:pt x="0" y="2392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6215" y="3563112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114" y="0"/>
                  </a:moveTo>
                  <a:lnTo>
                    <a:pt x="102666" y="7650"/>
                  </a:lnTo>
                  <a:lnTo>
                    <a:pt x="61458" y="28956"/>
                  </a:lnTo>
                  <a:lnTo>
                    <a:pt x="28963" y="61447"/>
                  </a:lnTo>
                  <a:lnTo>
                    <a:pt x="7652" y="102656"/>
                  </a:lnTo>
                  <a:lnTo>
                    <a:pt x="0" y="150113"/>
                  </a:lnTo>
                  <a:lnTo>
                    <a:pt x="7652" y="197571"/>
                  </a:lnTo>
                  <a:lnTo>
                    <a:pt x="28963" y="238780"/>
                  </a:lnTo>
                  <a:lnTo>
                    <a:pt x="61458" y="271272"/>
                  </a:lnTo>
                  <a:lnTo>
                    <a:pt x="102666" y="292577"/>
                  </a:lnTo>
                  <a:lnTo>
                    <a:pt x="150114" y="300228"/>
                  </a:lnTo>
                  <a:lnTo>
                    <a:pt x="197561" y="292577"/>
                  </a:lnTo>
                  <a:lnTo>
                    <a:pt x="238769" y="271272"/>
                  </a:lnTo>
                  <a:lnTo>
                    <a:pt x="271264" y="238780"/>
                  </a:lnTo>
                  <a:lnTo>
                    <a:pt x="292575" y="197571"/>
                  </a:lnTo>
                  <a:lnTo>
                    <a:pt x="300228" y="150113"/>
                  </a:lnTo>
                  <a:lnTo>
                    <a:pt x="292575" y="102656"/>
                  </a:lnTo>
                  <a:lnTo>
                    <a:pt x="271264" y="61447"/>
                  </a:lnTo>
                  <a:lnTo>
                    <a:pt x="238769" y="28956"/>
                  </a:lnTo>
                  <a:lnTo>
                    <a:pt x="197561" y="7650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66215" y="3563112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0" y="150113"/>
                  </a:moveTo>
                  <a:lnTo>
                    <a:pt x="7652" y="102656"/>
                  </a:lnTo>
                  <a:lnTo>
                    <a:pt x="28963" y="61447"/>
                  </a:lnTo>
                  <a:lnTo>
                    <a:pt x="61458" y="28956"/>
                  </a:lnTo>
                  <a:lnTo>
                    <a:pt x="102666" y="7650"/>
                  </a:lnTo>
                  <a:lnTo>
                    <a:pt x="150114" y="0"/>
                  </a:lnTo>
                  <a:lnTo>
                    <a:pt x="197561" y="7650"/>
                  </a:lnTo>
                  <a:lnTo>
                    <a:pt x="238769" y="28956"/>
                  </a:lnTo>
                  <a:lnTo>
                    <a:pt x="271264" y="61447"/>
                  </a:lnTo>
                  <a:lnTo>
                    <a:pt x="292575" y="102656"/>
                  </a:lnTo>
                  <a:lnTo>
                    <a:pt x="300228" y="150113"/>
                  </a:lnTo>
                  <a:lnTo>
                    <a:pt x="292575" y="197571"/>
                  </a:lnTo>
                  <a:lnTo>
                    <a:pt x="271264" y="238780"/>
                  </a:lnTo>
                  <a:lnTo>
                    <a:pt x="238769" y="271272"/>
                  </a:lnTo>
                  <a:lnTo>
                    <a:pt x="197561" y="292577"/>
                  </a:lnTo>
                  <a:lnTo>
                    <a:pt x="150114" y="300228"/>
                  </a:lnTo>
                  <a:lnTo>
                    <a:pt x="102666" y="292577"/>
                  </a:lnTo>
                  <a:lnTo>
                    <a:pt x="61458" y="271272"/>
                  </a:lnTo>
                  <a:lnTo>
                    <a:pt x="28963" y="238780"/>
                  </a:lnTo>
                  <a:lnTo>
                    <a:pt x="7652" y="197571"/>
                  </a:lnTo>
                  <a:lnTo>
                    <a:pt x="0" y="150113"/>
                  </a:lnTo>
                  <a:close/>
                </a:path>
              </a:pathLst>
            </a:custGeom>
            <a:ln w="12700">
              <a:solidFill>
                <a:srgbClr val="00668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99159" y="3953256"/>
              <a:ext cx="2727960" cy="241300"/>
            </a:xfrm>
            <a:custGeom>
              <a:avLst/>
              <a:gdLst/>
              <a:ahLst/>
              <a:cxnLst/>
              <a:rect l="l" t="t" r="r" b="b"/>
              <a:pathLst>
                <a:path w="2727960" h="241300">
                  <a:moveTo>
                    <a:pt x="2727960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2727960" y="240792"/>
                  </a:lnTo>
                  <a:lnTo>
                    <a:pt x="2727960" y="0"/>
                  </a:lnTo>
                  <a:close/>
                </a:path>
              </a:pathLst>
            </a:custGeom>
            <a:solidFill>
              <a:srgbClr val="0573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99159" y="3953256"/>
              <a:ext cx="2727960" cy="241300"/>
            </a:xfrm>
            <a:custGeom>
              <a:avLst/>
              <a:gdLst/>
              <a:ahLst/>
              <a:cxnLst/>
              <a:rect l="l" t="t" r="r" b="b"/>
              <a:pathLst>
                <a:path w="2727960" h="241300">
                  <a:moveTo>
                    <a:pt x="0" y="240792"/>
                  </a:moveTo>
                  <a:lnTo>
                    <a:pt x="2727960" y="240792"/>
                  </a:lnTo>
                  <a:lnTo>
                    <a:pt x="2727960" y="0"/>
                  </a:lnTo>
                  <a:lnTo>
                    <a:pt x="0" y="0"/>
                  </a:lnTo>
                  <a:lnTo>
                    <a:pt x="0" y="2407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435947" y="2477347"/>
            <a:ext cx="3242733" cy="30961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1067" b="1" spc="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Calibri"/>
                <a:cs typeface="Calibri"/>
              </a:rPr>
              <a:t>Transparency</a:t>
            </a:r>
            <a:r>
              <a:rPr sz="1067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Calibri"/>
                <a:cs typeface="Calibri"/>
              </a:rPr>
              <a:t>Networks</a:t>
            </a:r>
            <a:endParaRPr sz="1067" dirty="0">
              <a:latin typeface="Calibri"/>
              <a:cs typeface="Calibri"/>
            </a:endParaRPr>
          </a:p>
          <a:p>
            <a:pPr marL="465655" marR="281932" indent="-159169">
              <a:lnSpc>
                <a:spcPct val="295700"/>
              </a:lnSpc>
              <a:spcBef>
                <a:spcPts val="7"/>
              </a:spcBef>
            </a:pP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1067" b="1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067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067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Countries</a:t>
            </a:r>
            <a:r>
              <a:rPr sz="1067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067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Prioritized</a:t>
            </a:r>
            <a:r>
              <a:rPr sz="1067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1067" b="1" spc="6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In-Country</a:t>
            </a:r>
            <a:r>
              <a:rPr sz="1067" b="1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Trainings</a:t>
            </a:r>
            <a:r>
              <a:rPr sz="1067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067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1067" dirty="0">
              <a:latin typeface="Calibri"/>
              <a:cs typeface="Calibri"/>
            </a:endParaRPr>
          </a:p>
          <a:p>
            <a:pPr marL="465655" marR="505447" indent="50799">
              <a:lnSpc>
                <a:spcPct val="296000"/>
              </a:lnSpc>
            </a:pP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1067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67" b="1" spc="-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sz="1067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Calibri"/>
                <a:cs typeface="Calibri"/>
              </a:rPr>
              <a:t>Workshops</a:t>
            </a:r>
            <a:r>
              <a:rPr sz="1067" b="1" spc="6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1067" b="1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1067" b="1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67" b="1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Transparency</a:t>
            </a:r>
            <a:r>
              <a:rPr sz="1067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Calibri"/>
                <a:cs typeface="Calibri"/>
              </a:rPr>
              <a:t>Reports</a:t>
            </a:r>
            <a:endParaRPr sz="1067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67" dirty="0">
              <a:latin typeface="Calibri"/>
              <a:cs typeface="Calibri"/>
            </a:endParaRPr>
          </a:p>
          <a:p>
            <a:pPr>
              <a:spcBef>
                <a:spcPts val="67"/>
              </a:spcBef>
            </a:pPr>
            <a:endParaRPr sz="933" dirty="0">
              <a:latin typeface="Calibri"/>
              <a:cs typeface="Calibri"/>
            </a:endParaRPr>
          </a:p>
          <a:p>
            <a:pPr marL="307331"/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Knowledge</a:t>
            </a:r>
            <a:r>
              <a:rPr sz="1067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endParaRPr sz="1067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67" dirty="0">
              <a:latin typeface="Calibri"/>
              <a:cs typeface="Calibri"/>
            </a:endParaRPr>
          </a:p>
          <a:p>
            <a:pPr>
              <a:spcBef>
                <a:spcPts val="67"/>
              </a:spcBef>
            </a:pPr>
            <a:endParaRPr sz="933" dirty="0">
              <a:latin typeface="Calibri"/>
              <a:cs typeface="Calibri"/>
            </a:endParaRPr>
          </a:p>
          <a:p>
            <a:pPr marL="16933"/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r>
              <a:rPr sz="1067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Gender</a:t>
            </a:r>
            <a:r>
              <a:rPr sz="1067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Toolkit</a:t>
            </a:r>
            <a:r>
              <a:rPr sz="1067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67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067" b="1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067" b="1" spc="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Calibri"/>
                <a:cs typeface="Calibri"/>
              </a:rPr>
              <a:t>ímplementation</a:t>
            </a:r>
            <a:endParaRPr sz="1067" dirty="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89244" y="2229103"/>
            <a:ext cx="10422771" cy="3808419"/>
            <a:chOff x="741933" y="1671827"/>
            <a:chExt cx="7371080" cy="2559050"/>
          </a:xfrm>
        </p:grpSpPr>
        <p:sp>
          <p:nvSpPr>
            <p:cNvPr id="50" name="object 50"/>
            <p:cNvSpPr/>
            <p:nvPr/>
          </p:nvSpPr>
          <p:spPr>
            <a:xfrm>
              <a:off x="748283" y="3924300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113" y="0"/>
                  </a:moveTo>
                  <a:lnTo>
                    <a:pt x="102666" y="7652"/>
                  </a:lnTo>
                  <a:lnTo>
                    <a:pt x="61458" y="28963"/>
                  </a:lnTo>
                  <a:lnTo>
                    <a:pt x="28963" y="61458"/>
                  </a:lnTo>
                  <a:lnTo>
                    <a:pt x="7652" y="102666"/>
                  </a:lnTo>
                  <a:lnTo>
                    <a:pt x="0" y="150113"/>
                  </a:lnTo>
                  <a:lnTo>
                    <a:pt x="7652" y="197561"/>
                  </a:lnTo>
                  <a:lnTo>
                    <a:pt x="28963" y="238769"/>
                  </a:lnTo>
                  <a:lnTo>
                    <a:pt x="61458" y="271264"/>
                  </a:lnTo>
                  <a:lnTo>
                    <a:pt x="102666" y="292575"/>
                  </a:lnTo>
                  <a:lnTo>
                    <a:pt x="150113" y="300228"/>
                  </a:lnTo>
                  <a:lnTo>
                    <a:pt x="197561" y="292575"/>
                  </a:lnTo>
                  <a:lnTo>
                    <a:pt x="238769" y="271264"/>
                  </a:lnTo>
                  <a:lnTo>
                    <a:pt x="271264" y="238769"/>
                  </a:lnTo>
                  <a:lnTo>
                    <a:pt x="292575" y="197561"/>
                  </a:lnTo>
                  <a:lnTo>
                    <a:pt x="300228" y="150113"/>
                  </a:lnTo>
                  <a:lnTo>
                    <a:pt x="292575" y="102666"/>
                  </a:lnTo>
                  <a:lnTo>
                    <a:pt x="271264" y="61458"/>
                  </a:lnTo>
                  <a:lnTo>
                    <a:pt x="238769" y="28963"/>
                  </a:lnTo>
                  <a:lnTo>
                    <a:pt x="197561" y="7652"/>
                  </a:lnTo>
                  <a:lnTo>
                    <a:pt x="150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48283" y="3924300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0" y="150113"/>
                  </a:moveTo>
                  <a:lnTo>
                    <a:pt x="7652" y="102666"/>
                  </a:lnTo>
                  <a:lnTo>
                    <a:pt x="28963" y="61458"/>
                  </a:lnTo>
                  <a:lnTo>
                    <a:pt x="61458" y="28963"/>
                  </a:lnTo>
                  <a:lnTo>
                    <a:pt x="102666" y="7652"/>
                  </a:lnTo>
                  <a:lnTo>
                    <a:pt x="150113" y="0"/>
                  </a:lnTo>
                  <a:lnTo>
                    <a:pt x="197561" y="7652"/>
                  </a:lnTo>
                  <a:lnTo>
                    <a:pt x="238769" y="28963"/>
                  </a:lnTo>
                  <a:lnTo>
                    <a:pt x="271264" y="61458"/>
                  </a:lnTo>
                  <a:lnTo>
                    <a:pt x="292575" y="102666"/>
                  </a:lnTo>
                  <a:lnTo>
                    <a:pt x="300228" y="150113"/>
                  </a:lnTo>
                  <a:lnTo>
                    <a:pt x="292575" y="197561"/>
                  </a:lnTo>
                  <a:lnTo>
                    <a:pt x="271264" y="238769"/>
                  </a:lnTo>
                  <a:lnTo>
                    <a:pt x="238769" y="271264"/>
                  </a:lnTo>
                  <a:lnTo>
                    <a:pt x="197561" y="292575"/>
                  </a:lnTo>
                  <a:lnTo>
                    <a:pt x="150113" y="300228"/>
                  </a:lnTo>
                  <a:lnTo>
                    <a:pt x="102666" y="292575"/>
                  </a:lnTo>
                  <a:lnTo>
                    <a:pt x="61458" y="271264"/>
                  </a:lnTo>
                  <a:lnTo>
                    <a:pt x="28963" y="238769"/>
                  </a:lnTo>
                  <a:lnTo>
                    <a:pt x="7652" y="197561"/>
                  </a:lnTo>
                  <a:lnTo>
                    <a:pt x="0" y="150113"/>
                  </a:lnTo>
                  <a:close/>
                </a:path>
              </a:pathLst>
            </a:custGeom>
            <a:ln w="12700">
              <a:solidFill>
                <a:srgbClr val="00668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53754" y="1671827"/>
              <a:ext cx="3458767" cy="2128058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1933449" y="1893484"/>
            <a:ext cx="1900767" cy="22307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333" b="1" dirty="0">
                <a:latin typeface="Calibri"/>
                <a:cs typeface="Calibri"/>
              </a:rPr>
              <a:t>Main</a:t>
            </a:r>
            <a:r>
              <a:rPr sz="1333" b="1" spc="-7" dirty="0">
                <a:latin typeface="Calibri"/>
                <a:cs typeface="Calibri"/>
              </a:rPr>
              <a:t> </a:t>
            </a:r>
            <a:r>
              <a:rPr sz="1333" b="1" dirty="0">
                <a:latin typeface="Calibri"/>
                <a:cs typeface="Calibri"/>
              </a:rPr>
              <a:t>Mediums of </a:t>
            </a:r>
            <a:r>
              <a:rPr sz="1333" b="1" spc="-13" dirty="0">
                <a:latin typeface="Calibri"/>
                <a:cs typeface="Calibri"/>
              </a:rPr>
              <a:t>Support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13770" y="1874011"/>
            <a:ext cx="2368973" cy="22307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333" b="1" dirty="0">
                <a:latin typeface="Calibri"/>
                <a:cs typeface="Calibri"/>
              </a:rPr>
              <a:t>Regional</a:t>
            </a:r>
            <a:r>
              <a:rPr sz="1333" b="1" spc="-7" dirty="0">
                <a:latin typeface="Calibri"/>
                <a:cs typeface="Calibri"/>
              </a:rPr>
              <a:t> </a:t>
            </a:r>
            <a:r>
              <a:rPr sz="1333" b="1" dirty="0">
                <a:latin typeface="Calibri"/>
                <a:cs typeface="Calibri"/>
              </a:rPr>
              <a:t>Transparency</a:t>
            </a:r>
            <a:r>
              <a:rPr sz="1333" b="1" spc="-33" dirty="0">
                <a:latin typeface="Calibri"/>
                <a:cs typeface="Calibri"/>
              </a:rPr>
              <a:t> </a:t>
            </a:r>
            <a:r>
              <a:rPr sz="1333" b="1" spc="-13" dirty="0">
                <a:latin typeface="Calibri"/>
                <a:cs typeface="Calibri"/>
              </a:rPr>
              <a:t>Networks</a:t>
            </a:r>
            <a:endParaRPr sz="13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234" y="109628"/>
            <a:ext cx="2657597" cy="5777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9364" y="6141049"/>
            <a:ext cx="816304" cy="599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2160" y="5970015"/>
            <a:ext cx="660400" cy="8798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740" y="6698613"/>
            <a:ext cx="753705" cy="1106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5608" y="6713895"/>
            <a:ext cx="487763" cy="8005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7215" y="115825"/>
            <a:ext cx="2680208" cy="6319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76" y="6037522"/>
            <a:ext cx="707885" cy="5150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59391" y="4063"/>
            <a:ext cx="2796032" cy="81076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868040" y="6039219"/>
            <a:ext cx="10160" cy="487680"/>
          </a:xfrm>
          <a:custGeom>
            <a:avLst/>
            <a:gdLst/>
            <a:ahLst/>
            <a:cxnLst/>
            <a:rect l="l" t="t" r="r" b="b"/>
            <a:pathLst>
              <a:path w="7620" h="365760">
                <a:moveTo>
                  <a:pt x="7089" y="0"/>
                </a:moveTo>
                <a:lnTo>
                  <a:pt x="0" y="0"/>
                </a:lnTo>
                <a:lnTo>
                  <a:pt x="0" y="365190"/>
                </a:lnTo>
                <a:lnTo>
                  <a:pt x="7089" y="365190"/>
                </a:lnTo>
                <a:lnTo>
                  <a:pt x="7089" y="0"/>
                </a:lnTo>
                <a:close/>
              </a:path>
            </a:pathLst>
          </a:custGeom>
          <a:solidFill>
            <a:srgbClr val="00AC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3617" y="6354092"/>
            <a:ext cx="623283" cy="17204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9569" y="8127"/>
            <a:ext cx="6149340" cy="931333"/>
            <a:chOff x="74676" y="6095"/>
            <a:chExt cx="4612005" cy="698500"/>
          </a:xfrm>
        </p:grpSpPr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9696" y="6095"/>
              <a:ext cx="2546604" cy="6979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676" y="30479"/>
              <a:ext cx="2136648" cy="530351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32526" y="2513499"/>
            <a:ext cx="8853025" cy="173939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960442" y="2997301"/>
            <a:ext cx="1126913" cy="717226"/>
          </a:xfrm>
          <a:prstGeom prst="rect">
            <a:avLst/>
          </a:prstGeom>
        </p:spPr>
        <p:txBody>
          <a:bodyPr vert="horz" wrap="square" lIns="0" tIns="37253" rIns="0" bIns="0" rtlCol="0">
            <a:spAutoFit/>
          </a:bodyPr>
          <a:lstStyle/>
          <a:p>
            <a:pPr marL="16086" marR="6773" algn="ctr">
              <a:lnSpc>
                <a:spcPct val="91800"/>
              </a:lnSpc>
              <a:spcBef>
                <a:spcPts val="293"/>
              </a:spcBef>
            </a:pPr>
            <a:r>
              <a:rPr sz="1600" b="1" dirty="0">
                <a:latin typeface="Calibri"/>
                <a:cs typeface="Calibri"/>
              </a:rPr>
              <a:t>Regional</a:t>
            </a:r>
            <a:r>
              <a:rPr sz="1600" b="1" spc="-67" dirty="0">
                <a:latin typeface="Calibri"/>
                <a:cs typeface="Calibri"/>
              </a:rPr>
              <a:t> </a:t>
            </a:r>
            <a:r>
              <a:rPr sz="1600" b="1" spc="-33" dirty="0">
                <a:latin typeface="Calibri"/>
                <a:cs typeface="Calibri"/>
              </a:rPr>
              <a:t>and </a:t>
            </a:r>
            <a:r>
              <a:rPr sz="1600" b="1" dirty="0">
                <a:latin typeface="Calibri"/>
                <a:cs typeface="Calibri"/>
              </a:rPr>
              <a:t>In-</a:t>
            </a:r>
            <a:r>
              <a:rPr sz="1600" b="1" spc="-13" dirty="0">
                <a:latin typeface="Calibri"/>
                <a:cs typeface="Calibri"/>
              </a:rPr>
              <a:t>country Support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4872" y="4283117"/>
            <a:ext cx="1407160" cy="173169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3978" marR="6773" indent="-86357">
              <a:lnSpc>
                <a:spcPct val="91700"/>
              </a:lnSpc>
              <a:spcBef>
                <a:spcPts val="260"/>
              </a:spcBef>
              <a:buSzPct val="90000"/>
              <a:buFont typeface="Calibri"/>
              <a:buChar char="•"/>
              <a:tabLst>
                <a:tab pos="93978" algn="l"/>
                <a:tab pos="100751" algn="l"/>
              </a:tabLst>
            </a:pPr>
            <a:r>
              <a:rPr sz="1333" dirty="0">
                <a:latin typeface="Times New Roman"/>
                <a:cs typeface="Times New Roman"/>
              </a:rPr>
              <a:t>	</a:t>
            </a:r>
            <a:r>
              <a:rPr sz="1333" spc="-13" dirty="0">
                <a:latin typeface="Calibri"/>
                <a:cs typeface="Calibri"/>
              </a:rPr>
              <a:t>Implementation</a:t>
            </a:r>
            <a:r>
              <a:rPr sz="1333" spc="80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of </a:t>
            </a:r>
            <a:r>
              <a:rPr sz="1333" dirty="0">
                <a:latin typeface="Calibri"/>
                <a:cs typeface="Calibri"/>
              </a:rPr>
              <a:t>activities,</a:t>
            </a:r>
            <a:r>
              <a:rPr sz="1333" spc="-33" dirty="0">
                <a:latin typeface="Calibri"/>
                <a:cs typeface="Calibri"/>
              </a:rPr>
              <a:t> </a:t>
            </a:r>
            <a:r>
              <a:rPr sz="1333" dirty="0">
                <a:latin typeface="Calibri"/>
                <a:cs typeface="Calibri"/>
              </a:rPr>
              <a:t>both</a:t>
            </a:r>
            <a:r>
              <a:rPr sz="1333" spc="-67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at </a:t>
            </a:r>
            <a:r>
              <a:rPr sz="1333" dirty="0">
                <a:latin typeface="Calibri"/>
                <a:cs typeface="Calibri"/>
              </a:rPr>
              <a:t>regional</a:t>
            </a:r>
            <a:r>
              <a:rPr sz="1333" spc="-73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and </a:t>
            </a:r>
            <a:r>
              <a:rPr sz="1333" dirty="0">
                <a:latin typeface="Calibri"/>
                <a:cs typeface="Calibri"/>
              </a:rPr>
              <a:t>national</a:t>
            </a:r>
            <a:r>
              <a:rPr sz="1333" spc="-67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activities, according</a:t>
            </a:r>
            <a:r>
              <a:rPr sz="1333" spc="27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to </a:t>
            </a:r>
            <a:r>
              <a:rPr sz="1333" spc="-13" dirty="0">
                <a:latin typeface="Calibri"/>
                <a:cs typeface="Calibri"/>
              </a:rPr>
              <a:t>workplans</a:t>
            </a:r>
            <a:r>
              <a:rPr sz="1333" spc="33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and </a:t>
            </a:r>
            <a:r>
              <a:rPr sz="1333" dirty="0">
                <a:latin typeface="Calibri"/>
                <a:cs typeface="Calibri"/>
              </a:rPr>
              <a:t>incoming</a:t>
            </a:r>
            <a:r>
              <a:rPr sz="1333" spc="-53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support </a:t>
            </a:r>
            <a:r>
              <a:rPr sz="1333" dirty="0">
                <a:latin typeface="Calibri"/>
                <a:cs typeface="Calibri"/>
              </a:rPr>
              <a:t>requests</a:t>
            </a:r>
            <a:r>
              <a:rPr sz="1333" spc="-80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by </a:t>
            </a:r>
            <a:r>
              <a:rPr sz="1333" spc="-13" dirty="0">
                <a:latin typeface="Calibri"/>
                <a:cs typeface="Calibri"/>
              </a:rPr>
              <a:t>countries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04795" y="3027850"/>
            <a:ext cx="1079500" cy="655735"/>
          </a:xfrm>
          <a:prstGeom prst="rect">
            <a:avLst/>
          </a:prstGeom>
        </p:spPr>
        <p:txBody>
          <a:bodyPr vert="horz" wrap="square" lIns="0" tIns="39793" rIns="0" bIns="0" rtlCol="0">
            <a:spAutoFit/>
          </a:bodyPr>
          <a:lstStyle/>
          <a:p>
            <a:pPr marL="16933" marR="6773" algn="ctr">
              <a:lnSpc>
                <a:spcPts val="1613"/>
              </a:lnSpc>
              <a:spcBef>
                <a:spcPts val="313"/>
              </a:spcBef>
            </a:pPr>
            <a:r>
              <a:rPr sz="1467" b="1" dirty="0">
                <a:latin typeface="Calibri"/>
                <a:cs typeface="Calibri"/>
              </a:rPr>
              <a:t>Launch</a:t>
            </a:r>
            <a:r>
              <a:rPr sz="1467" b="1" spc="-20" dirty="0">
                <a:latin typeface="Calibri"/>
                <a:cs typeface="Calibri"/>
              </a:rPr>
              <a:t> </a:t>
            </a:r>
            <a:r>
              <a:rPr sz="1467" b="1" dirty="0">
                <a:latin typeface="Calibri"/>
                <a:cs typeface="Calibri"/>
              </a:rPr>
              <a:t>of</a:t>
            </a:r>
            <a:r>
              <a:rPr sz="1467" b="1" spc="-7" dirty="0">
                <a:latin typeface="Calibri"/>
                <a:cs typeface="Calibri"/>
              </a:rPr>
              <a:t> </a:t>
            </a:r>
            <a:r>
              <a:rPr sz="1467" b="1" spc="-67" dirty="0">
                <a:latin typeface="Calibri"/>
                <a:cs typeface="Calibri"/>
              </a:rPr>
              <a:t>8</a:t>
            </a:r>
            <a:r>
              <a:rPr sz="1467" b="1" spc="-13" dirty="0">
                <a:latin typeface="Calibri"/>
                <a:cs typeface="Calibri"/>
              </a:rPr>
              <a:t> Transparency Networks</a:t>
            </a:r>
            <a:endParaRPr sz="146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4839" y="4283116"/>
            <a:ext cx="1433407" cy="9768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3978" marR="6773" indent="-86357">
              <a:lnSpc>
                <a:spcPct val="91600"/>
              </a:lnSpc>
              <a:spcBef>
                <a:spcPts val="260"/>
              </a:spcBef>
              <a:buSzPct val="90000"/>
              <a:buFont typeface="Calibri"/>
              <a:buChar char="•"/>
              <a:tabLst>
                <a:tab pos="93978" algn="l"/>
                <a:tab pos="100751" algn="l"/>
              </a:tabLst>
            </a:pPr>
            <a:r>
              <a:rPr sz="1333" dirty="0">
                <a:latin typeface="Times New Roman"/>
                <a:cs typeface="Times New Roman"/>
              </a:rPr>
              <a:t>	</a:t>
            </a:r>
            <a:r>
              <a:rPr sz="1333" dirty="0">
                <a:latin typeface="Calibri"/>
                <a:cs typeface="Calibri"/>
              </a:rPr>
              <a:t>Launch</a:t>
            </a:r>
            <a:r>
              <a:rPr sz="1333" spc="-47" dirty="0">
                <a:latin typeface="Calibri"/>
                <a:cs typeface="Calibri"/>
              </a:rPr>
              <a:t> </a:t>
            </a:r>
            <a:r>
              <a:rPr sz="1333" dirty="0">
                <a:latin typeface="Calibri"/>
                <a:cs typeface="Calibri"/>
              </a:rPr>
              <a:t>of</a:t>
            </a:r>
            <a:r>
              <a:rPr sz="1333" spc="-20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the </a:t>
            </a:r>
            <a:r>
              <a:rPr sz="1333" dirty="0">
                <a:latin typeface="Calibri"/>
                <a:cs typeface="Calibri"/>
              </a:rPr>
              <a:t>Networks</a:t>
            </a:r>
            <a:r>
              <a:rPr sz="1333" spc="-60" dirty="0">
                <a:latin typeface="Calibri"/>
                <a:cs typeface="Calibri"/>
              </a:rPr>
              <a:t> </a:t>
            </a:r>
            <a:r>
              <a:rPr sz="1333" spc="-27" dirty="0">
                <a:latin typeface="Calibri"/>
                <a:cs typeface="Calibri"/>
              </a:rPr>
              <a:t>with </a:t>
            </a:r>
            <a:r>
              <a:rPr sz="1333" spc="-13" dirty="0">
                <a:latin typeface="Calibri"/>
                <a:cs typeface="Calibri"/>
              </a:rPr>
              <a:t>countries</a:t>
            </a:r>
            <a:r>
              <a:rPr sz="1333" spc="33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and </a:t>
            </a:r>
            <a:r>
              <a:rPr sz="1333" dirty="0">
                <a:latin typeface="Calibri"/>
                <a:cs typeface="Calibri"/>
              </a:rPr>
              <a:t>collecting</a:t>
            </a:r>
            <a:r>
              <a:rPr sz="1333" spc="-67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feedback </a:t>
            </a:r>
            <a:r>
              <a:rPr sz="1333" dirty="0">
                <a:latin typeface="Calibri"/>
                <a:cs typeface="Calibri"/>
              </a:rPr>
              <a:t>on</a:t>
            </a:r>
            <a:r>
              <a:rPr sz="1333" spc="-20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workplans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21885" y="3027849"/>
            <a:ext cx="1085425" cy="655735"/>
          </a:xfrm>
          <a:prstGeom prst="rect">
            <a:avLst/>
          </a:prstGeom>
        </p:spPr>
        <p:txBody>
          <a:bodyPr vert="horz" wrap="square" lIns="0" tIns="39793" rIns="0" bIns="0" rtlCol="0">
            <a:spAutoFit/>
          </a:bodyPr>
          <a:lstStyle/>
          <a:p>
            <a:pPr marL="16933" marR="6773" algn="ctr">
              <a:lnSpc>
                <a:spcPts val="1613"/>
              </a:lnSpc>
              <a:spcBef>
                <a:spcPts val="313"/>
              </a:spcBef>
            </a:pPr>
            <a:r>
              <a:rPr sz="1467" b="1" spc="-13" dirty="0">
                <a:latin typeface="Calibri"/>
                <a:cs typeface="Calibri"/>
              </a:rPr>
              <a:t>Development </a:t>
            </a:r>
            <a:r>
              <a:rPr sz="1467" b="1" dirty="0">
                <a:latin typeface="Calibri"/>
                <a:cs typeface="Calibri"/>
              </a:rPr>
              <a:t>of</a:t>
            </a:r>
            <a:r>
              <a:rPr sz="1467" b="1" spc="-13" dirty="0">
                <a:latin typeface="Calibri"/>
                <a:cs typeface="Calibri"/>
              </a:rPr>
              <a:t> Network Workplan</a:t>
            </a:r>
            <a:endParaRPr sz="146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4300" y="4283116"/>
            <a:ext cx="1522307" cy="78816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3978" marR="6773" indent="-86357">
              <a:lnSpc>
                <a:spcPct val="91800"/>
              </a:lnSpc>
              <a:spcBef>
                <a:spcPts val="260"/>
              </a:spcBef>
              <a:buSzPct val="90000"/>
              <a:buFont typeface="Calibri"/>
              <a:buChar char="•"/>
              <a:tabLst>
                <a:tab pos="93978" algn="l"/>
                <a:tab pos="100751" algn="l"/>
              </a:tabLst>
            </a:pPr>
            <a:r>
              <a:rPr sz="1333" dirty="0">
                <a:latin typeface="Times New Roman"/>
                <a:cs typeface="Times New Roman"/>
              </a:rPr>
              <a:t>	</a:t>
            </a:r>
            <a:r>
              <a:rPr sz="1333" spc="-13" dirty="0">
                <a:latin typeface="Calibri"/>
                <a:cs typeface="Calibri"/>
              </a:rPr>
              <a:t>Development</a:t>
            </a:r>
            <a:r>
              <a:rPr sz="1333" spc="40" dirty="0">
                <a:latin typeface="Calibri"/>
                <a:cs typeface="Calibri"/>
              </a:rPr>
              <a:t> </a:t>
            </a:r>
            <a:r>
              <a:rPr sz="1333" dirty="0">
                <a:latin typeface="Calibri"/>
                <a:cs typeface="Calibri"/>
              </a:rPr>
              <a:t>of</a:t>
            </a:r>
            <a:r>
              <a:rPr sz="1333" spc="-7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the </a:t>
            </a:r>
            <a:r>
              <a:rPr sz="1333" dirty="0">
                <a:latin typeface="Calibri"/>
                <a:cs typeface="Calibri"/>
              </a:rPr>
              <a:t>Networks</a:t>
            </a:r>
            <a:r>
              <a:rPr sz="1333" spc="-60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workplans </a:t>
            </a:r>
            <a:r>
              <a:rPr sz="1333" dirty="0">
                <a:latin typeface="Calibri"/>
                <a:cs typeface="Calibri"/>
              </a:rPr>
              <a:t>based</a:t>
            </a:r>
            <a:r>
              <a:rPr sz="1333" spc="-33" dirty="0">
                <a:latin typeface="Calibri"/>
                <a:cs typeface="Calibri"/>
              </a:rPr>
              <a:t> </a:t>
            </a:r>
            <a:r>
              <a:rPr sz="1333" dirty="0">
                <a:latin typeface="Calibri"/>
                <a:cs typeface="Calibri"/>
              </a:rPr>
              <a:t>on</a:t>
            </a:r>
            <a:r>
              <a:rPr sz="1333" spc="-27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capacity </a:t>
            </a:r>
            <a:r>
              <a:rPr sz="1333" dirty="0">
                <a:latin typeface="Calibri"/>
                <a:cs typeface="Calibri"/>
              </a:rPr>
              <a:t>needs</a:t>
            </a:r>
            <a:r>
              <a:rPr sz="1333" spc="-40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assessment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6876" y="3027849"/>
            <a:ext cx="951653" cy="655735"/>
          </a:xfrm>
          <a:prstGeom prst="rect">
            <a:avLst/>
          </a:prstGeom>
        </p:spPr>
        <p:txBody>
          <a:bodyPr vert="horz" wrap="square" lIns="0" tIns="39793" rIns="0" bIns="0" rtlCol="0">
            <a:spAutoFit/>
          </a:bodyPr>
          <a:lstStyle/>
          <a:p>
            <a:pPr marL="16933" marR="6773" indent="-847" algn="ctr">
              <a:lnSpc>
                <a:spcPts val="1613"/>
              </a:lnSpc>
              <a:spcBef>
                <a:spcPts val="313"/>
              </a:spcBef>
            </a:pPr>
            <a:r>
              <a:rPr sz="1467" b="1" spc="-13" dirty="0">
                <a:latin typeface="Calibri"/>
                <a:cs typeface="Calibri"/>
              </a:rPr>
              <a:t>Capacity Needs Assessment</a:t>
            </a:r>
            <a:endParaRPr sz="146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13421" y="4283116"/>
            <a:ext cx="1476587" cy="11655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3978" marR="6773" indent="-86357">
              <a:lnSpc>
                <a:spcPct val="91600"/>
              </a:lnSpc>
              <a:spcBef>
                <a:spcPts val="260"/>
              </a:spcBef>
              <a:buSzPct val="90000"/>
              <a:buFont typeface="Calibri"/>
              <a:buChar char="•"/>
              <a:tabLst>
                <a:tab pos="93978" algn="l"/>
                <a:tab pos="100751" algn="l"/>
              </a:tabLst>
            </a:pPr>
            <a:r>
              <a:rPr sz="1333" dirty="0">
                <a:latin typeface="Times New Roman"/>
                <a:cs typeface="Times New Roman"/>
              </a:rPr>
              <a:t>	</a:t>
            </a:r>
            <a:r>
              <a:rPr sz="1333" spc="-13" dirty="0">
                <a:latin typeface="Calibri"/>
                <a:cs typeface="Calibri"/>
              </a:rPr>
              <a:t>Comprehensive </a:t>
            </a:r>
            <a:r>
              <a:rPr sz="1333" dirty="0">
                <a:latin typeface="Calibri"/>
                <a:cs typeface="Calibri"/>
              </a:rPr>
              <a:t>survey</a:t>
            </a:r>
            <a:r>
              <a:rPr sz="1333" spc="-47" dirty="0">
                <a:latin typeface="Calibri"/>
                <a:cs typeface="Calibri"/>
              </a:rPr>
              <a:t> </a:t>
            </a:r>
            <a:r>
              <a:rPr sz="1333" dirty="0">
                <a:latin typeface="Calibri"/>
                <a:cs typeface="Calibri"/>
              </a:rPr>
              <a:t>with</a:t>
            </a:r>
            <a:r>
              <a:rPr sz="1333" spc="-53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all </a:t>
            </a:r>
            <a:r>
              <a:rPr sz="1333" spc="-13" dirty="0">
                <a:latin typeface="Calibri"/>
                <a:cs typeface="Calibri"/>
              </a:rPr>
              <a:t>countries</a:t>
            </a:r>
            <a:r>
              <a:rPr sz="1333" spc="7" dirty="0">
                <a:latin typeface="Calibri"/>
                <a:cs typeface="Calibri"/>
              </a:rPr>
              <a:t> </a:t>
            </a:r>
            <a:r>
              <a:rPr sz="1333" dirty="0">
                <a:latin typeface="Calibri"/>
                <a:cs typeface="Calibri"/>
              </a:rPr>
              <a:t>in</a:t>
            </a:r>
            <a:r>
              <a:rPr sz="1333" spc="-7" dirty="0">
                <a:latin typeface="Calibri"/>
                <a:cs typeface="Calibri"/>
              </a:rPr>
              <a:t> </a:t>
            </a:r>
            <a:r>
              <a:rPr sz="1333" spc="-67" dirty="0">
                <a:latin typeface="Calibri"/>
                <a:cs typeface="Calibri"/>
              </a:rPr>
              <a:t>8</a:t>
            </a:r>
            <a:r>
              <a:rPr sz="1333" dirty="0">
                <a:latin typeface="Calibri"/>
                <a:cs typeface="Calibri"/>
              </a:rPr>
              <a:t> network</a:t>
            </a:r>
            <a:r>
              <a:rPr sz="1333" spc="-53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to </a:t>
            </a:r>
            <a:r>
              <a:rPr sz="1333" dirty="0">
                <a:latin typeface="Calibri"/>
                <a:cs typeface="Calibri"/>
              </a:rPr>
              <a:t>determine</a:t>
            </a:r>
            <a:r>
              <a:rPr sz="1333" spc="-73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their </a:t>
            </a:r>
            <a:r>
              <a:rPr sz="1333" dirty="0">
                <a:latin typeface="Calibri"/>
                <a:cs typeface="Calibri"/>
              </a:rPr>
              <a:t>needs</a:t>
            </a:r>
            <a:r>
              <a:rPr sz="1333" spc="-33" dirty="0">
                <a:latin typeface="Calibri"/>
                <a:cs typeface="Calibri"/>
              </a:rPr>
              <a:t> </a:t>
            </a:r>
            <a:r>
              <a:rPr sz="1333" dirty="0">
                <a:latin typeface="Calibri"/>
                <a:cs typeface="Calibri"/>
              </a:rPr>
              <a:t>and</a:t>
            </a:r>
            <a:r>
              <a:rPr sz="1333" spc="-40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priorities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24474" y="3027849"/>
            <a:ext cx="959273" cy="655735"/>
          </a:xfrm>
          <a:prstGeom prst="rect">
            <a:avLst/>
          </a:prstGeom>
        </p:spPr>
        <p:txBody>
          <a:bodyPr vert="horz" wrap="square" lIns="0" tIns="39793" rIns="0" bIns="0" rtlCol="0">
            <a:spAutoFit/>
          </a:bodyPr>
          <a:lstStyle/>
          <a:p>
            <a:pPr marL="16933" marR="6773" algn="ctr">
              <a:lnSpc>
                <a:spcPts val="1613"/>
              </a:lnSpc>
              <a:spcBef>
                <a:spcPts val="313"/>
              </a:spcBef>
            </a:pPr>
            <a:r>
              <a:rPr sz="1467" b="1" spc="-13" dirty="0">
                <a:latin typeface="Calibri"/>
                <a:cs typeface="Calibri"/>
              </a:rPr>
              <a:t>Nomination </a:t>
            </a:r>
            <a:r>
              <a:rPr sz="1467" b="1" dirty="0">
                <a:latin typeface="Calibri"/>
                <a:cs typeface="Calibri"/>
              </a:rPr>
              <a:t>of</a:t>
            </a:r>
            <a:r>
              <a:rPr sz="1467" b="1" spc="-27" dirty="0">
                <a:latin typeface="Calibri"/>
                <a:cs typeface="Calibri"/>
              </a:rPr>
              <a:t> </a:t>
            </a:r>
            <a:r>
              <a:rPr sz="1467" b="1" spc="-13" dirty="0">
                <a:latin typeface="Calibri"/>
                <a:cs typeface="Calibri"/>
              </a:rPr>
              <a:t>Focal Points</a:t>
            </a:r>
            <a:endParaRPr sz="146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32644" y="4283116"/>
            <a:ext cx="1503680" cy="210910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3978" marR="6773" indent="-86357">
              <a:lnSpc>
                <a:spcPct val="91600"/>
              </a:lnSpc>
              <a:spcBef>
                <a:spcPts val="260"/>
              </a:spcBef>
              <a:buSzPct val="90000"/>
              <a:buFont typeface="Calibri"/>
              <a:buChar char="•"/>
              <a:tabLst>
                <a:tab pos="93978" algn="l"/>
                <a:tab pos="100751" algn="l"/>
              </a:tabLst>
            </a:pPr>
            <a:r>
              <a:rPr sz="1333" dirty="0">
                <a:latin typeface="Times New Roman"/>
                <a:cs typeface="Times New Roman"/>
              </a:rPr>
              <a:t>	</a:t>
            </a:r>
            <a:r>
              <a:rPr sz="1333" spc="-13" dirty="0">
                <a:latin typeface="Calibri"/>
                <a:cs typeface="Calibri"/>
              </a:rPr>
              <a:t>Countries </a:t>
            </a:r>
            <a:r>
              <a:rPr sz="1333" dirty="0">
                <a:latin typeface="Calibri"/>
                <a:cs typeface="Calibri"/>
              </a:rPr>
              <a:t>nominated</a:t>
            </a:r>
            <a:r>
              <a:rPr sz="1333" spc="-73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Focal </a:t>
            </a:r>
            <a:r>
              <a:rPr sz="1333" dirty="0">
                <a:latin typeface="Calibri"/>
                <a:cs typeface="Calibri"/>
              </a:rPr>
              <a:t>Points</a:t>
            </a:r>
            <a:r>
              <a:rPr sz="1333" spc="-47" dirty="0">
                <a:latin typeface="Calibri"/>
                <a:cs typeface="Calibri"/>
              </a:rPr>
              <a:t> </a:t>
            </a:r>
            <a:r>
              <a:rPr sz="1333" dirty="0">
                <a:latin typeface="Calibri"/>
                <a:cs typeface="Calibri"/>
              </a:rPr>
              <a:t>for</a:t>
            </a:r>
            <a:r>
              <a:rPr sz="1333" spc="-33" dirty="0">
                <a:latin typeface="Calibri"/>
                <a:cs typeface="Calibri"/>
              </a:rPr>
              <a:t> the </a:t>
            </a:r>
            <a:r>
              <a:rPr sz="1333" dirty="0">
                <a:latin typeface="Calibri"/>
                <a:cs typeface="Calibri"/>
              </a:rPr>
              <a:t>project</a:t>
            </a:r>
            <a:r>
              <a:rPr sz="1333" spc="-40" dirty="0">
                <a:latin typeface="Calibri"/>
                <a:cs typeface="Calibri"/>
              </a:rPr>
              <a:t> </a:t>
            </a:r>
            <a:r>
              <a:rPr sz="1333" dirty="0">
                <a:latin typeface="Calibri"/>
                <a:cs typeface="Calibri"/>
              </a:rPr>
              <a:t>and</a:t>
            </a:r>
            <a:r>
              <a:rPr sz="1333" spc="-33" dirty="0">
                <a:latin typeface="Calibri"/>
                <a:cs typeface="Calibri"/>
              </a:rPr>
              <a:t> the </a:t>
            </a:r>
            <a:r>
              <a:rPr sz="1333" dirty="0">
                <a:latin typeface="Calibri"/>
                <a:cs typeface="Calibri"/>
              </a:rPr>
              <a:t>different</a:t>
            </a:r>
            <a:r>
              <a:rPr sz="1333" spc="-73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ETF </a:t>
            </a:r>
            <a:r>
              <a:rPr sz="1333" spc="-13" dirty="0">
                <a:latin typeface="Calibri"/>
                <a:cs typeface="Calibri"/>
              </a:rPr>
              <a:t>reporting</a:t>
            </a:r>
            <a:r>
              <a:rPr sz="1333" spc="40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areas </a:t>
            </a:r>
            <a:r>
              <a:rPr sz="1333" dirty="0">
                <a:latin typeface="Calibri"/>
                <a:cs typeface="Calibri"/>
              </a:rPr>
              <a:t>(GHG</a:t>
            </a:r>
            <a:r>
              <a:rPr sz="1333" spc="-40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inventory, </a:t>
            </a:r>
            <a:r>
              <a:rPr sz="1333" dirty="0">
                <a:latin typeface="Calibri"/>
                <a:cs typeface="Calibri"/>
              </a:rPr>
              <a:t>NDC</a:t>
            </a:r>
            <a:r>
              <a:rPr sz="1333" spc="-40" dirty="0">
                <a:latin typeface="Calibri"/>
                <a:cs typeface="Calibri"/>
              </a:rPr>
              <a:t> </a:t>
            </a:r>
            <a:r>
              <a:rPr sz="1333" spc="-13" dirty="0">
                <a:latin typeface="Calibri"/>
                <a:cs typeface="Calibri"/>
              </a:rPr>
              <a:t>tracking, adaptation,</a:t>
            </a:r>
            <a:r>
              <a:rPr sz="1333" spc="53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and </a:t>
            </a:r>
            <a:r>
              <a:rPr sz="1333" dirty="0">
                <a:latin typeface="Calibri"/>
                <a:cs typeface="Calibri"/>
              </a:rPr>
              <a:t>support</a:t>
            </a:r>
            <a:r>
              <a:rPr sz="1333" spc="-60" dirty="0">
                <a:latin typeface="Calibri"/>
                <a:cs typeface="Calibri"/>
              </a:rPr>
              <a:t> </a:t>
            </a:r>
            <a:r>
              <a:rPr sz="1333" dirty="0">
                <a:latin typeface="Calibri"/>
                <a:cs typeface="Calibri"/>
              </a:rPr>
              <a:t>needed</a:t>
            </a:r>
            <a:r>
              <a:rPr sz="1333" spc="-60" dirty="0">
                <a:latin typeface="Calibri"/>
                <a:cs typeface="Calibri"/>
              </a:rPr>
              <a:t> </a:t>
            </a:r>
            <a:r>
              <a:rPr sz="1333" spc="-33" dirty="0">
                <a:latin typeface="Calibri"/>
                <a:cs typeface="Calibri"/>
              </a:rPr>
              <a:t>and </a:t>
            </a:r>
            <a:r>
              <a:rPr sz="1333" spc="-13" dirty="0">
                <a:latin typeface="Calibri"/>
                <a:cs typeface="Calibri"/>
              </a:rPr>
              <a:t>received)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93468" y="581174"/>
            <a:ext cx="11458637" cy="714212"/>
          </a:xfrm>
          <a:prstGeom prst="rect">
            <a:avLst/>
          </a:prstGeom>
        </p:spPr>
        <p:txBody>
          <a:bodyPr vert="horz" wrap="square" lIns="0" tIns="250105" rIns="0" bIns="0" rtlCol="0" anchor="ctr">
            <a:spAutoFit/>
          </a:bodyPr>
          <a:lstStyle/>
          <a:p>
            <a:pPr marL="3748946">
              <a:lnSpc>
                <a:spcPct val="100000"/>
              </a:lnSpc>
              <a:spcBef>
                <a:spcPts val="140"/>
              </a:spcBef>
            </a:pPr>
            <a:r>
              <a:rPr sz="3000" b="1" spc="-13" dirty="0">
                <a:solidFill>
                  <a:srgbClr val="24B099"/>
                </a:solidFill>
                <a:latin typeface="+mn-lt"/>
              </a:rPr>
              <a:t>CBIT-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GSP</a:t>
            </a:r>
            <a:r>
              <a:rPr sz="3000" b="1" spc="-20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:</a:t>
            </a:r>
            <a:r>
              <a:rPr sz="3000" b="1" spc="27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spc="-13" dirty="0">
                <a:solidFill>
                  <a:srgbClr val="24B099"/>
                </a:solidFill>
                <a:latin typeface="+mn-lt"/>
              </a:rPr>
              <a:t>Networks</a:t>
            </a:r>
            <a:endParaRPr sz="3000" b="1" dirty="0">
              <a:latin typeface="+mn-l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45311" y="1420367"/>
            <a:ext cx="11347027" cy="5326380"/>
            <a:chOff x="633983" y="1065275"/>
            <a:chExt cx="8510270" cy="3994785"/>
          </a:xfrm>
        </p:grpSpPr>
        <p:sp>
          <p:nvSpPr>
            <p:cNvPr id="28" name="object 28"/>
            <p:cNvSpPr/>
            <p:nvPr/>
          </p:nvSpPr>
          <p:spPr>
            <a:xfrm>
              <a:off x="9035795" y="3933443"/>
              <a:ext cx="108585" cy="1126490"/>
            </a:xfrm>
            <a:custGeom>
              <a:avLst/>
              <a:gdLst/>
              <a:ahLst/>
              <a:cxnLst/>
              <a:rect l="l" t="t" r="r" b="b"/>
              <a:pathLst>
                <a:path w="108584" h="1126489">
                  <a:moveTo>
                    <a:pt x="0" y="1126235"/>
                  </a:moveTo>
                  <a:lnTo>
                    <a:pt x="108203" y="1126235"/>
                  </a:lnTo>
                  <a:lnTo>
                    <a:pt x="108203" y="0"/>
                  </a:lnTo>
                  <a:lnTo>
                    <a:pt x="0" y="0"/>
                  </a:lnTo>
                  <a:lnTo>
                    <a:pt x="0" y="1126235"/>
                  </a:lnTo>
                  <a:close/>
                </a:path>
              </a:pathLst>
            </a:custGeom>
            <a:solidFill>
              <a:srgbClr val="24B0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33983" y="1065275"/>
              <a:ext cx="8510270" cy="113030"/>
            </a:xfrm>
            <a:custGeom>
              <a:avLst/>
              <a:gdLst/>
              <a:ahLst/>
              <a:cxnLst/>
              <a:rect l="l" t="t" r="r" b="b"/>
              <a:pathLst>
                <a:path w="8510270" h="113030">
                  <a:moveTo>
                    <a:pt x="8510016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8510016" y="112775"/>
                  </a:lnTo>
                  <a:lnTo>
                    <a:pt x="8510016" y="0"/>
                  </a:lnTo>
                  <a:close/>
                </a:path>
              </a:pathLst>
            </a:custGeom>
            <a:solidFill>
              <a:srgbClr val="24B09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89860" y="1068323"/>
              <a:ext cx="6400800" cy="108585"/>
            </a:xfrm>
            <a:custGeom>
              <a:avLst/>
              <a:gdLst/>
              <a:ahLst/>
              <a:cxnLst/>
              <a:rect l="l" t="t" r="r" b="b"/>
              <a:pathLst>
                <a:path w="6400800" h="108584">
                  <a:moveTo>
                    <a:pt x="640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06680"/>
                  </a:lnTo>
                  <a:lnTo>
                    <a:pt x="0" y="108204"/>
                  </a:lnTo>
                  <a:lnTo>
                    <a:pt x="6345936" y="108204"/>
                  </a:lnTo>
                  <a:lnTo>
                    <a:pt x="6345936" y="106680"/>
                  </a:lnTo>
                  <a:lnTo>
                    <a:pt x="6400800" y="106680"/>
                  </a:lnTo>
                  <a:lnTo>
                    <a:pt x="6400800" y="7620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24B0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6984" y="1066799"/>
              <a:ext cx="3557270" cy="2867025"/>
            </a:xfrm>
            <a:custGeom>
              <a:avLst/>
              <a:gdLst/>
              <a:ahLst/>
              <a:cxnLst/>
              <a:rect l="l" t="t" r="r" b="b"/>
              <a:pathLst>
                <a:path w="3557270" h="2867025">
                  <a:moveTo>
                    <a:pt x="3557016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3448812" y="108204"/>
                  </a:lnTo>
                  <a:lnTo>
                    <a:pt x="3448812" y="2866644"/>
                  </a:lnTo>
                  <a:lnTo>
                    <a:pt x="3557016" y="2866644"/>
                  </a:lnTo>
                  <a:lnTo>
                    <a:pt x="3557016" y="108204"/>
                  </a:lnTo>
                  <a:lnTo>
                    <a:pt x="3557016" y="9144"/>
                  </a:lnTo>
                  <a:lnTo>
                    <a:pt x="3557016" y="0"/>
                  </a:lnTo>
                  <a:close/>
                </a:path>
              </a:pathLst>
            </a:custGeom>
            <a:solidFill>
              <a:srgbClr val="24B09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813899" y="1770041"/>
            <a:ext cx="816017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dirty="0">
                <a:latin typeface="Calibri"/>
                <a:cs typeface="Calibri"/>
              </a:rPr>
              <a:t>Main</a:t>
            </a:r>
            <a:r>
              <a:rPr sz="1600" b="1" spc="-13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medium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7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provide</a:t>
            </a:r>
            <a:r>
              <a:rPr sz="1600" b="1" spc="-33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support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13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foster</a:t>
            </a:r>
            <a:r>
              <a:rPr sz="1600" b="1" spc="-53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south-south</a:t>
            </a:r>
            <a:r>
              <a:rPr sz="1600" b="1" spc="-33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collaboration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7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knowledge </a:t>
            </a:r>
            <a:r>
              <a:rPr sz="1600" b="1" spc="-13" dirty="0">
                <a:latin typeface="Calibri"/>
                <a:cs typeface="Calibri"/>
              </a:rPr>
              <a:t>exchange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48000" y="2858006"/>
            <a:ext cx="144000" cy="3999993"/>
          </a:xfrm>
          <a:custGeom>
            <a:avLst/>
            <a:gdLst/>
            <a:ahLst/>
            <a:cxnLst/>
            <a:rect l="l" t="t" r="r" b="b"/>
            <a:pathLst>
              <a:path w="108584" h="2857500">
                <a:moveTo>
                  <a:pt x="108203" y="0"/>
                </a:moveTo>
                <a:lnTo>
                  <a:pt x="0" y="0"/>
                </a:lnTo>
                <a:lnTo>
                  <a:pt x="0" y="2857500"/>
                </a:lnTo>
                <a:lnTo>
                  <a:pt x="108203" y="2857500"/>
                </a:lnTo>
                <a:lnTo>
                  <a:pt x="108203" y="0"/>
                </a:lnTo>
                <a:close/>
              </a:path>
            </a:pathLst>
          </a:custGeom>
          <a:solidFill>
            <a:srgbClr val="24B099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45311" y="419795"/>
            <a:ext cx="11347027" cy="3959013"/>
            <a:chOff x="633983" y="656844"/>
            <a:chExt cx="8510270" cy="2969260"/>
          </a:xfrm>
        </p:grpSpPr>
        <p:sp>
          <p:nvSpPr>
            <p:cNvPr id="4" name="object 4"/>
            <p:cNvSpPr/>
            <p:nvPr/>
          </p:nvSpPr>
          <p:spPr>
            <a:xfrm>
              <a:off x="633983" y="656844"/>
              <a:ext cx="8510270" cy="113030"/>
            </a:xfrm>
            <a:custGeom>
              <a:avLst/>
              <a:gdLst/>
              <a:ahLst/>
              <a:cxnLst/>
              <a:rect l="l" t="t" r="r" b="b"/>
              <a:pathLst>
                <a:path w="8510270" h="113029">
                  <a:moveTo>
                    <a:pt x="8510016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8510016" y="112775"/>
                  </a:lnTo>
                  <a:lnTo>
                    <a:pt x="8510016" y="0"/>
                  </a:lnTo>
                  <a:close/>
                </a:path>
              </a:pathLst>
            </a:custGeom>
            <a:solidFill>
              <a:srgbClr val="24B09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2689860" y="659904"/>
              <a:ext cx="6400800" cy="108585"/>
            </a:xfrm>
            <a:custGeom>
              <a:avLst/>
              <a:gdLst/>
              <a:ahLst/>
              <a:cxnLst/>
              <a:rect l="l" t="t" r="r" b="b"/>
              <a:pathLst>
                <a:path w="6400800" h="108584">
                  <a:moveTo>
                    <a:pt x="6400800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108191"/>
                  </a:lnTo>
                  <a:lnTo>
                    <a:pt x="6400800" y="108191"/>
                  </a:lnTo>
                  <a:lnTo>
                    <a:pt x="6400800" y="3048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24B0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5586984" y="662952"/>
              <a:ext cx="3557270" cy="2962910"/>
            </a:xfrm>
            <a:custGeom>
              <a:avLst/>
              <a:gdLst/>
              <a:ahLst/>
              <a:cxnLst/>
              <a:rect l="l" t="t" r="r" b="b"/>
              <a:pathLst>
                <a:path w="3557270" h="2962910">
                  <a:moveTo>
                    <a:pt x="3557016" y="0"/>
                  </a:moveTo>
                  <a:lnTo>
                    <a:pt x="0" y="0"/>
                  </a:lnTo>
                  <a:lnTo>
                    <a:pt x="0" y="108191"/>
                  </a:lnTo>
                  <a:lnTo>
                    <a:pt x="3447288" y="108191"/>
                  </a:lnTo>
                  <a:lnTo>
                    <a:pt x="3447288" y="2962643"/>
                  </a:lnTo>
                  <a:lnTo>
                    <a:pt x="3555492" y="2962643"/>
                  </a:lnTo>
                  <a:lnTo>
                    <a:pt x="3555492" y="108191"/>
                  </a:lnTo>
                  <a:lnTo>
                    <a:pt x="3557016" y="108191"/>
                  </a:lnTo>
                  <a:lnTo>
                    <a:pt x="3557016" y="0"/>
                  </a:lnTo>
                  <a:close/>
                </a:path>
              </a:pathLst>
            </a:custGeom>
            <a:solidFill>
              <a:srgbClr val="24B09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0154" y="931706"/>
            <a:ext cx="2606885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246374" indent="-229441">
              <a:spcBef>
                <a:spcPts val="127"/>
              </a:spcBef>
              <a:buClr>
                <a:srgbClr val="4471C4"/>
              </a:buClr>
              <a:buFont typeface="Arial"/>
              <a:buChar char="•"/>
              <a:tabLst>
                <a:tab pos="246374" algn="l"/>
              </a:tabLst>
            </a:pP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Capacity</a:t>
            </a:r>
            <a:r>
              <a:rPr sz="1333" b="1" spc="-4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need</a:t>
            </a:r>
            <a:r>
              <a:rPr sz="1333" b="1" spc="-3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spc="-13" dirty="0">
                <a:solidFill>
                  <a:srgbClr val="4471C4"/>
                </a:solidFill>
                <a:latin typeface="Calibri"/>
                <a:cs typeface="Calibri"/>
              </a:rPr>
              <a:t>assessment</a:t>
            </a:r>
            <a:r>
              <a:rPr sz="1333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spc="-13" dirty="0">
                <a:solidFill>
                  <a:srgbClr val="4471C4"/>
                </a:solidFill>
                <a:latin typeface="Calibri"/>
                <a:cs typeface="Calibri"/>
              </a:rPr>
              <a:t>Survey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258" y="1315823"/>
            <a:ext cx="9092863" cy="427792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246374" indent="-229441">
              <a:spcBef>
                <a:spcPts val="127"/>
              </a:spcBef>
              <a:buFont typeface="Arial"/>
              <a:buChar char="•"/>
              <a:tabLst>
                <a:tab pos="246374" algn="l"/>
              </a:tabLst>
            </a:pPr>
            <a:r>
              <a:rPr sz="1333" b="1" spc="-13" dirty="0">
                <a:solidFill>
                  <a:srgbClr val="4471C4"/>
                </a:solidFill>
                <a:latin typeface="Calibri"/>
                <a:cs typeface="Calibri"/>
              </a:rPr>
              <a:t>Kick-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off</a:t>
            </a:r>
            <a:r>
              <a:rPr sz="1333" b="1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Meeting:</a:t>
            </a:r>
            <a:r>
              <a:rPr sz="1333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Initiating</a:t>
            </a:r>
            <a:r>
              <a:rPr sz="1333" b="1" spc="-1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1333" b="1" spc="-3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Global</a:t>
            </a:r>
            <a:r>
              <a:rPr sz="1333" b="1" spc="-2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spc="-13" dirty="0">
                <a:solidFill>
                  <a:srgbClr val="4471C4"/>
                </a:solidFill>
                <a:latin typeface="Calibri"/>
                <a:cs typeface="Calibri"/>
              </a:rPr>
              <a:t>Capacity-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Building</a:t>
            </a:r>
            <a:r>
              <a:rPr sz="1333" b="1" spc="-2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Initiative</a:t>
            </a:r>
            <a:r>
              <a:rPr sz="1333" b="1" spc="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for</a:t>
            </a:r>
            <a:r>
              <a:rPr sz="1333" b="1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spc="-13" dirty="0">
                <a:solidFill>
                  <a:srgbClr val="4471C4"/>
                </a:solidFill>
                <a:latin typeface="Calibri"/>
                <a:cs typeface="Calibri"/>
              </a:rPr>
              <a:t>Transparency</a:t>
            </a:r>
            <a:r>
              <a:rPr sz="1333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en-US" sz="1333" b="1" spc="-40" dirty="0">
                <a:solidFill>
                  <a:srgbClr val="4471C4"/>
                </a:solidFill>
                <a:latin typeface="Calibri"/>
                <a:cs typeface="Calibri"/>
              </a:rPr>
              <a:t>-</a:t>
            </a:r>
            <a:r>
              <a:rPr lang="en-US" sz="1333" b="1" dirty="0">
                <a:latin typeface="Calibri"/>
                <a:cs typeface="Calibri"/>
              </a:rPr>
              <a:t> 22</a:t>
            </a:r>
            <a:r>
              <a:rPr sz="1333" b="1" spc="-13" dirty="0">
                <a:latin typeface="Calibri"/>
                <a:cs typeface="Calibri"/>
              </a:rPr>
              <a:t> February</a:t>
            </a:r>
            <a:r>
              <a:rPr sz="1333" b="1" spc="-60" dirty="0">
                <a:latin typeface="Calibri"/>
                <a:cs typeface="Calibri"/>
              </a:rPr>
              <a:t> </a:t>
            </a:r>
            <a:r>
              <a:rPr sz="1333" b="1" spc="-27" dirty="0">
                <a:latin typeface="Calibri"/>
                <a:cs typeface="Calibri"/>
              </a:rPr>
              <a:t>2023</a:t>
            </a:r>
            <a:endParaRPr sz="1333" dirty="0">
              <a:latin typeface="Calibri"/>
              <a:cs typeface="Calibri"/>
            </a:endParaRPr>
          </a:p>
          <a:p>
            <a:pPr>
              <a:spcBef>
                <a:spcPts val="67"/>
              </a:spcBef>
              <a:buClr>
                <a:srgbClr val="4471C4"/>
              </a:buClr>
              <a:buFont typeface="Arial"/>
              <a:buChar char="•"/>
            </a:pPr>
            <a:endParaRPr sz="1467" dirty="0">
              <a:latin typeface="Calibri"/>
              <a:cs typeface="Calibri"/>
            </a:endParaRPr>
          </a:p>
          <a:p>
            <a:pPr marL="246374" indent="-229441">
              <a:buFont typeface="Arial"/>
              <a:buChar char="•"/>
              <a:tabLst>
                <a:tab pos="246374" algn="l"/>
              </a:tabLst>
            </a:pPr>
            <a:r>
              <a:rPr lang="en-US" sz="1333" b="1" dirty="0">
                <a:solidFill>
                  <a:srgbClr val="4471C4"/>
                </a:solidFill>
                <a:latin typeface="Calibri"/>
                <a:cs typeface="Calibri"/>
              </a:rPr>
              <a:t>Training workshop on transitioning to the ETF and tracking of progress in implementing and achieving</a:t>
            </a:r>
          </a:p>
          <a:p>
            <a:pPr marL="16933">
              <a:tabLst>
                <a:tab pos="246374" algn="l"/>
              </a:tabLst>
            </a:pPr>
            <a:r>
              <a:rPr lang="en-US" sz="1333" b="1" dirty="0">
                <a:solidFill>
                  <a:srgbClr val="4471C4"/>
                </a:solidFill>
                <a:latin typeface="Calibri"/>
                <a:cs typeface="Calibri"/>
              </a:rPr>
              <a:t>      NDCs for Asia Region </a:t>
            </a:r>
            <a:r>
              <a:rPr sz="1333" b="1" dirty="0">
                <a:latin typeface="Calibri"/>
                <a:cs typeface="Calibri"/>
              </a:rPr>
              <a:t>–</a:t>
            </a:r>
            <a:r>
              <a:rPr sz="1333" b="1" spc="-20" dirty="0">
                <a:latin typeface="Calibri"/>
                <a:cs typeface="Calibri"/>
              </a:rPr>
              <a:t> </a:t>
            </a:r>
            <a:r>
              <a:rPr lang="en-US" sz="1333" b="1" spc="-20" dirty="0">
                <a:latin typeface="Calibri"/>
                <a:cs typeface="Calibri"/>
              </a:rPr>
              <a:t>8 - 10 March </a:t>
            </a:r>
            <a:r>
              <a:rPr sz="1333" b="1" spc="-27" dirty="0">
                <a:latin typeface="Calibri"/>
                <a:cs typeface="Calibri"/>
              </a:rPr>
              <a:t>2023</a:t>
            </a:r>
            <a:endParaRPr sz="1333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471C4"/>
              </a:buClr>
              <a:buFont typeface="Arial"/>
              <a:buChar char="•"/>
            </a:pPr>
            <a:endParaRPr sz="1533" dirty="0">
              <a:latin typeface="Calibri"/>
              <a:cs typeface="Calibri"/>
            </a:endParaRPr>
          </a:p>
          <a:p>
            <a:pPr marL="246374" indent="-229441">
              <a:buFont typeface="Arial"/>
              <a:buChar char="•"/>
              <a:tabLst>
                <a:tab pos="246374" algn="l"/>
              </a:tabLst>
            </a:pPr>
            <a:r>
              <a:rPr sz="1333" b="1" spc="-13" dirty="0">
                <a:solidFill>
                  <a:srgbClr val="4471C4"/>
                </a:solidFill>
                <a:latin typeface="Calibri"/>
                <a:cs typeface="Calibri"/>
              </a:rPr>
              <a:t>Webinar</a:t>
            </a:r>
            <a:r>
              <a:rPr sz="1333" b="1" spc="-2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on</a:t>
            </a:r>
            <a:r>
              <a:rPr sz="1333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GEF</a:t>
            </a:r>
            <a:r>
              <a:rPr sz="1333" b="1" spc="-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Support</a:t>
            </a:r>
            <a:r>
              <a:rPr sz="1333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for</a:t>
            </a:r>
            <a:r>
              <a:rPr sz="1333" b="1" spc="-4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BTR</a:t>
            </a:r>
            <a:r>
              <a:rPr sz="1333" b="1" spc="-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Financing</a:t>
            </a:r>
            <a:r>
              <a:rPr sz="1333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and</a:t>
            </a:r>
            <a:r>
              <a:rPr sz="1333" b="1" spc="-3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spc="-13" dirty="0">
                <a:solidFill>
                  <a:srgbClr val="4471C4"/>
                </a:solidFill>
                <a:latin typeface="Calibri"/>
                <a:cs typeface="Calibri"/>
              </a:rPr>
              <a:t>Access</a:t>
            </a:r>
            <a:r>
              <a:rPr sz="1333" b="1" spc="-5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Modalities (for</a:t>
            </a:r>
            <a:r>
              <a:rPr sz="1333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en-US" sz="1333" b="1" spc="-40" dirty="0">
                <a:solidFill>
                  <a:srgbClr val="4471C4"/>
                </a:solidFill>
                <a:latin typeface="Calibri"/>
                <a:cs typeface="Calibri"/>
              </a:rPr>
              <a:t>Asia and Pacific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)</a:t>
            </a:r>
            <a:r>
              <a:rPr sz="1333" b="1" spc="1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33" b="1" dirty="0">
                <a:latin typeface="Calibri"/>
                <a:cs typeface="Calibri"/>
              </a:rPr>
              <a:t>-</a:t>
            </a:r>
            <a:r>
              <a:rPr sz="1333" b="1" spc="-40" dirty="0">
                <a:latin typeface="Calibri"/>
                <a:cs typeface="Calibri"/>
              </a:rPr>
              <a:t> </a:t>
            </a:r>
            <a:r>
              <a:rPr lang="en-US" sz="1333" b="1" spc="-40" dirty="0">
                <a:latin typeface="Calibri"/>
                <a:cs typeface="Calibri"/>
              </a:rPr>
              <a:t>2</a:t>
            </a:r>
            <a:r>
              <a:rPr sz="1333" b="1" spc="-13" dirty="0">
                <a:latin typeface="Calibri"/>
                <a:cs typeface="Calibri"/>
              </a:rPr>
              <a:t> </a:t>
            </a:r>
            <a:r>
              <a:rPr sz="1333" b="1" spc="-33" dirty="0">
                <a:latin typeface="Calibri"/>
                <a:cs typeface="Calibri"/>
              </a:rPr>
              <a:t>May</a:t>
            </a:r>
            <a:r>
              <a:rPr lang="en-US" sz="1333" b="1" spc="-33" dirty="0">
                <a:latin typeface="Calibri"/>
                <a:cs typeface="Calibri"/>
              </a:rPr>
              <a:t> 2023</a:t>
            </a:r>
            <a:endParaRPr sz="1333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471C4"/>
              </a:buClr>
              <a:buFont typeface="Arial"/>
              <a:buChar char="•"/>
            </a:pPr>
            <a:endParaRPr sz="1533" dirty="0">
              <a:latin typeface="Calibri"/>
              <a:cs typeface="Calibri"/>
            </a:endParaRPr>
          </a:p>
          <a:p>
            <a:pPr marL="246374" indent="-229441">
              <a:buFont typeface="Arial"/>
              <a:buChar char="•"/>
              <a:tabLst>
                <a:tab pos="246374" algn="l"/>
              </a:tabLst>
            </a:pPr>
            <a:r>
              <a:rPr lang="en-US" sz="1333" b="1" dirty="0">
                <a:solidFill>
                  <a:srgbClr val="4471C4"/>
                </a:solidFill>
                <a:latin typeface="Calibri"/>
                <a:cs typeface="Calibri"/>
              </a:rPr>
              <a:t>Transition to Enhanced Transparency Framework: Issues and Challenges from Malaysia’s Perspective</a:t>
            </a:r>
            <a:r>
              <a:rPr sz="1333" b="1" spc="-2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en-US" sz="1333" b="1" spc="-27" dirty="0">
                <a:solidFill>
                  <a:srgbClr val="4471C4"/>
                </a:solidFill>
                <a:latin typeface="Calibri"/>
                <a:cs typeface="Calibri"/>
              </a:rPr>
              <a:t>-</a:t>
            </a:r>
            <a:r>
              <a:rPr sz="1333" b="1" spc="-27" dirty="0">
                <a:latin typeface="Calibri"/>
                <a:cs typeface="Calibri"/>
              </a:rPr>
              <a:t> </a:t>
            </a:r>
            <a:r>
              <a:rPr sz="1333" b="1" dirty="0">
                <a:latin typeface="Calibri"/>
                <a:cs typeface="Calibri"/>
              </a:rPr>
              <a:t>1</a:t>
            </a:r>
            <a:r>
              <a:rPr lang="en-US" sz="1333" b="1" dirty="0">
                <a:latin typeface="Calibri"/>
                <a:cs typeface="Calibri"/>
              </a:rPr>
              <a:t>8</a:t>
            </a:r>
            <a:r>
              <a:rPr sz="1333" b="1" spc="-13" dirty="0">
                <a:latin typeface="Calibri"/>
                <a:cs typeface="Calibri"/>
              </a:rPr>
              <a:t> </a:t>
            </a:r>
            <a:r>
              <a:rPr sz="1333" b="1" dirty="0">
                <a:latin typeface="Calibri"/>
                <a:cs typeface="Calibri"/>
              </a:rPr>
              <a:t>May</a:t>
            </a:r>
            <a:r>
              <a:rPr sz="1333" b="1" spc="-47" dirty="0">
                <a:latin typeface="Calibri"/>
                <a:cs typeface="Calibri"/>
              </a:rPr>
              <a:t> </a:t>
            </a:r>
            <a:r>
              <a:rPr sz="1333" b="1" spc="-27" dirty="0">
                <a:latin typeface="Calibri"/>
                <a:cs typeface="Calibri"/>
              </a:rPr>
              <a:t>2023</a:t>
            </a:r>
            <a:endParaRPr sz="1333" dirty="0">
              <a:latin typeface="Calibri"/>
              <a:cs typeface="Calibri"/>
            </a:endParaRPr>
          </a:p>
          <a:p>
            <a:pPr>
              <a:spcBef>
                <a:spcPts val="67"/>
              </a:spcBef>
              <a:buClr>
                <a:srgbClr val="4471C4"/>
              </a:buClr>
              <a:buFont typeface="Arial"/>
              <a:buChar char="•"/>
            </a:pPr>
            <a:endParaRPr sz="1467" dirty="0">
              <a:latin typeface="Calibri"/>
              <a:cs typeface="Calibri"/>
            </a:endParaRPr>
          </a:p>
          <a:p>
            <a:pPr marL="246374" indent="-229441">
              <a:buFont typeface="Arial"/>
              <a:buChar char="•"/>
              <a:tabLst>
                <a:tab pos="246374" algn="l"/>
              </a:tabLst>
            </a:pPr>
            <a:r>
              <a:rPr lang="en-US" sz="1333" b="1" spc="-13" dirty="0">
                <a:solidFill>
                  <a:srgbClr val="4471C4"/>
                </a:solidFill>
                <a:latin typeface="Calibri"/>
                <a:cs typeface="Calibri"/>
              </a:rPr>
              <a:t>Institutional Arrangements for Transparency: Best Practices and Lessons Learned from Singapore</a:t>
            </a:r>
            <a:r>
              <a:rPr sz="1333" b="1" spc="2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en-US" sz="1333" b="1" spc="27" dirty="0">
                <a:solidFill>
                  <a:srgbClr val="4471C4"/>
                </a:solidFill>
                <a:latin typeface="Calibri"/>
                <a:cs typeface="Calibri"/>
              </a:rPr>
              <a:t>-</a:t>
            </a:r>
            <a:r>
              <a:rPr sz="1333" b="1" spc="-27" dirty="0">
                <a:latin typeface="Calibri"/>
                <a:cs typeface="Calibri"/>
              </a:rPr>
              <a:t> </a:t>
            </a:r>
            <a:r>
              <a:rPr sz="1333" b="1" dirty="0">
                <a:latin typeface="Calibri"/>
                <a:cs typeface="Calibri"/>
              </a:rPr>
              <a:t>2</a:t>
            </a:r>
            <a:r>
              <a:rPr lang="en-US" sz="1333" b="1" dirty="0">
                <a:latin typeface="Calibri"/>
                <a:cs typeface="Calibri"/>
              </a:rPr>
              <a:t>5</a:t>
            </a:r>
            <a:r>
              <a:rPr sz="1333" b="1" spc="-7" dirty="0">
                <a:latin typeface="Calibri"/>
                <a:cs typeface="Calibri"/>
              </a:rPr>
              <a:t> </a:t>
            </a:r>
            <a:r>
              <a:rPr lang="en-US" sz="1333" b="1" dirty="0">
                <a:latin typeface="Calibri"/>
                <a:cs typeface="Calibri"/>
              </a:rPr>
              <a:t>May</a:t>
            </a:r>
            <a:r>
              <a:rPr sz="1333" b="1" spc="-33" dirty="0">
                <a:latin typeface="Calibri"/>
                <a:cs typeface="Calibri"/>
              </a:rPr>
              <a:t> </a:t>
            </a:r>
            <a:r>
              <a:rPr sz="1333" b="1" spc="-27" dirty="0">
                <a:latin typeface="Calibri"/>
                <a:cs typeface="Calibri"/>
              </a:rPr>
              <a:t>2023</a:t>
            </a:r>
            <a:endParaRPr sz="1333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471C4"/>
              </a:buClr>
              <a:buFont typeface="Arial"/>
              <a:buChar char="•"/>
            </a:pPr>
            <a:endParaRPr sz="1533" dirty="0">
              <a:latin typeface="Calibri"/>
              <a:cs typeface="Calibri"/>
            </a:endParaRPr>
          </a:p>
          <a:p>
            <a:pPr marL="246374" indent="-229441">
              <a:buFont typeface="Arial"/>
              <a:buChar char="•"/>
              <a:tabLst>
                <a:tab pos="246374" algn="l"/>
              </a:tabLst>
            </a:pPr>
            <a:r>
              <a:rPr lang="en-US" sz="1333" b="1" spc="-13" dirty="0">
                <a:solidFill>
                  <a:srgbClr val="4471C4"/>
                </a:solidFill>
                <a:latin typeface="Calibri"/>
                <a:cs typeface="Calibri"/>
              </a:rPr>
              <a:t>Benefits and Outcomes of Capacity Building Initiative for Transparency (CBIT) Project: Lessons Learned from Bangladesh</a:t>
            </a:r>
            <a:r>
              <a:rPr sz="1333" b="1" spc="5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en-US" sz="1333" b="1" spc="53" dirty="0">
                <a:solidFill>
                  <a:srgbClr val="4471C4"/>
                </a:solidFill>
                <a:latin typeface="Calibri"/>
                <a:cs typeface="Calibri"/>
              </a:rPr>
              <a:t>-</a:t>
            </a:r>
            <a:r>
              <a:rPr sz="1333" b="1" spc="-13" dirty="0">
                <a:latin typeface="Calibri"/>
                <a:cs typeface="Calibri"/>
              </a:rPr>
              <a:t> </a:t>
            </a:r>
            <a:endParaRPr lang="en-US" sz="1333" b="1" spc="-13" dirty="0">
              <a:latin typeface="Calibri"/>
              <a:cs typeface="Calibri"/>
            </a:endParaRPr>
          </a:p>
          <a:p>
            <a:pPr marL="16933">
              <a:tabLst>
                <a:tab pos="246374" algn="l"/>
              </a:tabLst>
            </a:pPr>
            <a:r>
              <a:rPr lang="en-IN" sz="1333" b="1" spc="-13" dirty="0">
                <a:latin typeface="Calibri"/>
                <a:cs typeface="Calibri"/>
              </a:rPr>
              <a:t>       </a:t>
            </a:r>
            <a:r>
              <a:rPr lang="en-US" sz="1333" b="1" spc="-13" dirty="0">
                <a:latin typeface="Calibri"/>
                <a:cs typeface="Calibri"/>
              </a:rPr>
              <a:t>22 June </a:t>
            </a:r>
            <a:r>
              <a:rPr sz="1333" b="1" spc="-27" dirty="0">
                <a:latin typeface="Calibri"/>
                <a:cs typeface="Calibri"/>
              </a:rPr>
              <a:t>2023</a:t>
            </a:r>
            <a:endParaRPr lang="en-US" sz="1333" b="1" spc="-27" dirty="0">
              <a:latin typeface="Calibri"/>
              <a:cs typeface="Calibri"/>
            </a:endParaRPr>
          </a:p>
          <a:p>
            <a:pPr marL="16933">
              <a:tabLst>
                <a:tab pos="246374" algn="l"/>
              </a:tabLst>
            </a:pPr>
            <a:endParaRPr lang="en-US" sz="1333" dirty="0">
              <a:latin typeface="Calibri"/>
              <a:cs typeface="Calibri"/>
            </a:endParaRPr>
          </a:p>
          <a:p>
            <a:pPr marL="245527" indent="-228594">
              <a:buFont typeface="Arial" panose="020B0604020202020204" pitchFamily="34" charset="0"/>
              <a:buChar char="•"/>
              <a:tabLst>
                <a:tab pos="246374" algn="l"/>
              </a:tabLst>
            </a:pPr>
            <a:r>
              <a:rPr lang="en-US" sz="1333" b="1" spc="-13" dirty="0">
                <a:solidFill>
                  <a:srgbClr val="4471C4"/>
                </a:solidFill>
                <a:latin typeface="Calibri"/>
                <a:cs typeface="Calibri"/>
              </a:rPr>
              <a:t>Introductory Webinar on Tracking Progress of the Mitigation Commitments of Nationally Determined Contributions (NDCs) </a:t>
            </a:r>
          </a:p>
          <a:p>
            <a:pPr marL="16933">
              <a:tabLst>
                <a:tab pos="246374" algn="l"/>
              </a:tabLst>
            </a:pPr>
            <a:r>
              <a:rPr lang="en-US" sz="1333" b="1" spc="-13" dirty="0">
                <a:solidFill>
                  <a:srgbClr val="4471C4"/>
                </a:solidFill>
                <a:latin typeface="Calibri"/>
                <a:cs typeface="Calibri"/>
              </a:rPr>
              <a:t>	- 16</a:t>
            </a:r>
            <a:r>
              <a:rPr lang="en-US" sz="1333" b="1" spc="-13" dirty="0">
                <a:latin typeface="Calibri"/>
                <a:cs typeface="Calibri"/>
              </a:rPr>
              <a:t> August </a:t>
            </a:r>
            <a:r>
              <a:rPr lang="en-US" sz="1333" b="1" spc="-27" dirty="0">
                <a:latin typeface="Calibri"/>
                <a:cs typeface="Calibri"/>
              </a:rPr>
              <a:t>2023</a:t>
            </a:r>
          </a:p>
          <a:p>
            <a:pPr marL="245527" indent="-228594">
              <a:buFont typeface="Arial" panose="020B0604020202020204" pitchFamily="34" charset="0"/>
              <a:buChar char="•"/>
              <a:tabLst>
                <a:tab pos="246374" algn="l"/>
              </a:tabLst>
            </a:pPr>
            <a:endParaRPr lang="en-US" sz="1333" dirty="0">
              <a:latin typeface="Calibri"/>
              <a:cs typeface="Calibri"/>
            </a:endParaRPr>
          </a:p>
          <a:p>
            <a:pPr marL="245527" indent="-228594">
              <a:buFont typeface="Arial" panose="020B0604020202020204" pitchFamily="34" charset="0"/>
              <a:buChar char="•"/>
              <a:tabLst>
                <a:tab pos="246374" algn="l"/>
              </a:tabLst>
            </a:pPr>
            <a:r>
              <a:rPr lang="en-US" sz="1333" b="1" spc="-13" dirty="0">
                <a:solidFill>
                  <a:srgbClr val="4471C4"/>
                </a:solidFill>
                <a:latin typeface="Calibri"/>
                <a:cs typeface="Calibri"/>
              </a:rPr>
              <a:t>Introduction to the Climate Transparency Platform for the Asia Transparency Network - </a:t>
            </a:r>
            <a:r>
              <a:rPr lang="en-US" sz="1333" b="1" spc="-13" dirty="0">
                <a:latin typeface="Calibri"/>
                <a:cs typeface="Calibri"/>
              </a:rPr>
              <a:t>24 August </a:t>
            </a:r>
            <a:r>
              <a:rPr lang="en-US" sz="1333" b="1" spc="-27" dirty="0">
                <a:latin typeface="Calibri"/>
                <a:cs typeface="Calibri"/>
              </a:rPr>
              <a:t>2023</a:t>
            </a:r>
          </a:p>
          <a:p>
            <a:pPr marL="245527" indent="-228594">
              <a:buFont typeface="Arial" panose="020B0604020202020204" pitchFamily="34" charset="0"/>
              <a:buChar char="•"/>
              <a:tabLst>
                <a:tab pos="246374" algn="l"/>
              </a:tabLst>
            </a:pPr>
            <a:endParaRPr lang="en-US" sz="1333" dirty="0">
              <a:latin typeface="Calibri"/>
              <a:cs typeface="Calibri"/>
            </a:endParaRPr>
          </a:p>
          <a:p>
            <a:pPr marL="245527" indent="-228594">
              <a:buFont typeface="Arial" panose="020B0604020202020204" pitchFamily="34" charset="0"/>
              <a:buChar char="•"/>
              <a:tabLst>
                <a:tab pos="246374" algn="l"/>
              </a:tabLst>
            </a:pPr>
            <a:endParaRPr sz="1333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610" y="5569992"/>
            <a:ext cx="9929707" cy="74099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246374" indent="-229441">
              <a:lnSpc>
                <a:spcPct val="150000"/>
              </a:lnSpc>
              <a:spcBef>
                <a:spcPts val="127"/>
              </a:spcBef>
              <a:buFont typeface="Arial"/>
              <a:buChar char="•"/>
              <a:tabLst>
                <a:tab pos="246374" algn="l"/>
              </a:tabLst>
            </a:pPr>
            <a:r>
              <a:rPr lang="en-US" sz="1333" b="1" spc="-13" dirty="0">
                <a:solidFill>
                  <a:srgbClr val="4471C4"/>
                </a:solidFill>
                <a:latin typeface="Calibri"/>
                <a:cs typeface="Calibri"/>
              </a:rPr>
              <a:t>Mongolia</a:t>
            </a:r>
            <a:r>
              <a:rPr sz="1333" b="1" spc="-13" dirty="0">
                <a:solidFill>
                  <a:srgbClr val="4471C4"/>
                </a:solidFill>
                <a:latin typeface="Calibri"/>
                <a:cs typeface="Calibri"/>
              </a:rPr>
              <a:t>:</a:t>
            </a:r>
            <a:r>
              <a:rPr sz="1333" b="1" spc="-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en-US" sz="1333" b="1" dirty="0">
                <a:latin typeface="Calibri"/>
                <a:cs typeface="Calibri"/>
              </a:rPr>
              <a:t>Technical analysis of Mongolia’s Second BUR and NIR </a:t>
            </a:r>
            <a:r>
              <a:rPr lang="en-IN" sz="1333" b="1" dirty="0">
                <a:latin typeface="Calibri"/>
                <a:cs typeface="Calibri"/>
              </a:rPr>
              <a:t>–</a:t>
            </a:r>
            <a:r>
              <a:rPr sz="1333" b="1" spc="-33" dirty="0">
                <a:latin typeface="Calibri"/>
                <a:cs typeface="Calibri"/>
              </a:rPr>
              <a:t> </a:t>
            </a:r>
            <a:r>
              <a:rPr lang="en-US" sz="1333" b="1" spc="-13" dirty="0">
                <a:latin typeface="Calibri"/>
                <a:cs typeface="Calibri"/>
              </a:rPr>
              <a:t>May June 2023</a:t>
            </a:r>
            <a:endParaRPr sz="1333" dirty="0">
              <a:latin typeface="Calibri"/>
              <a:cs typeface="Calibri"/>
            </a:endParaRPr>
          </a:p>
          <a:p>
            <a:pPr marL="246374" marR="6773" indent="-230288">
              <a:lnSpc>
                <a:spcPct val="150000"/>
              </a:lnSpc>
              <a:spcBef>
                <a:spcPts val="1060"/>
              </a:spcBef>
              <a:buFont typeface="Arial"/>
              <a:buChar char="•"/>
              <a:tabLst>
                <a:tab pos="246374" algn="l"/>
              </a:tabLst>
            </a:pPr>
            <a:r>
              <a:rPr lang="en-US" sz="1333" b="1" dirty="0">
                <a:solidFill>
                  <a:srgbClr val="4471C4"/>
                </a:solidFill>
                <a:latin typeface="Calibri"/>
                <a:cs typeface="Calibri"/>
              </a:rPr>
              <a:t>India</a:t>
            </a:r>
            <a:r>
              <a:rPr sz="1333" b="1" dirty="0">
                <a:solidFill>
                  <a:srgbClr val="4471C4"/>
                </a:solidFill>
                <a:latin typeface="Calibri"/>
                <a:cs typeface="Calibri"/>
              </a:rPr>
              <a:t>:</a:t>
            </a:r>
            <a:r>
              <a:rPr sz="1333" b="1" spc="-3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en-US" sz="1333" b="1" dirty="0">
                <a:latin typeface="Calibri"/>
                <a:cs typeface="Calibri"/>
              </a:rPr>
              <a:t>Technical review of GHG inventory chapter of TNC</a:t>
            </a:r>
            <a:r>
              <a:rPr sz="1333" b="1" spc="47" dirty="0">
                <a:latin typeface="Calibri"/>
                <a:cs typeface="Calibri"/>
              </a:rPr>
              <a:t> </a:t>
            </a:r>
            <a:r>
              <a:rPr sz="1333" b="1" dirty="0">
                <a:latin typeface="Calibri"/>
                <a:cs typeface="Calibri"/>
              </a:rPr>
              <a:t>–</a:t>
            </a:r>
            <a:r>
              <a:rPr sz="1333" b="1" spc="-33" dirty="0">
                <a:latin typeface="Calibri"/>
                <a:cs typeface="Calibri"/>
              </a:rPr>
              <a:t> </a:t>
            </a:r>
            <a:r>
              <a:rPr lang="en-US" sz="1333" b="1" spc="-33" dirty="0">
                <a:latin typeface="Calibri"/>
                <a:cs typeface="Calibri"/>
              </a:rPr>
              <a:t>March </a:t>
            </a:r>
            <a:r>
              <a:rPr sz="1333" b="1" dirty="0">
                <a:latin typeface="Calibri"/>
                <a:cs typeface="Calibri"/>
              </a:rPr>
              <a:t>April</a:t>
            </a:r>
            <a:r>
              <a:rPr sz="1333" b="1" spc="-53" dirty="0">
                <a:latin typeface="Calibri"/>
                <a:cs typeface="Calibri"/>
              </a:rPr>
              <a:t> </a:t>
            </a:r>
            <a:r>
              <a:rPr sz="1333" b="1" spc="-27" dirty="0">
                <a:latin typeface="Calibri"/>
                <a:cs typeface="Calibri"/>
              </a:rPr>
              <a:t>2023</a:t>
            </a:r>
            <a:endParaRPr sz="1333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611" y="6484391"/>
            <a:ext cx="98763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246374" indent="-229441">
              <a:spcBef>
                <a:spcPts val="127"/>
              </a:spcBef>
              <a:buFont typeface="Arial"/>
              <a:buChar char="•"/>
              <a:tabLst>
                <a:tab pos="246374" algn="l"/>
              </a:tabLst>
            </a:pPr>
            <a:r>
              <a:rPr lang="en-US" sz="1333" b="1" spc="-13" dirty="0">
                <a:solidFill>
                  <a:srgbClr val="4471C4"/>
                </a:solidFill>
                <a:latin typeface="Calibri"/>
                <a:cs typeface="Calibri"/>
              </a:rPr>
              <a:t>Nepal</a:t>
            </a:r>
            <a:r>
              <a:rPr sz="1333" b="1" spc="-13" dirty="0">
                <a:solidFill>
                  <a:srgbClr val="4471C4"/>
                </a:solidFill>
                <a:latin typeface="Calibri"/>
                <a:cs typeface="Calibri"/>
              </a:rPr>
              <a:t>:</a:t>
            </a:r>
            <a:r>
              <a:rPr sz="1333" b="1" spc="1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en-US" sz="1333" b="1" spc="-13" dirty="0">
                <a:latin typeface="Calibri"/>
                <a:cs typeface="Calibri"/>
              </a:rPr>
              <a:t>Enhancing National Greenhouse Gas Inventory Management System for Nepal –</a:t>
            </a:r>
            <a:r>
              <a:rPr sz="1333" b="1" spc="-27" dirty="0">
                <a:latin typeface="Calibri"/>
                <a:cs typeface="Calibri"/>
              </a:rPr>
              <a:t> </a:t>
            </a:r>
            <a:r>
              <a:rPr lang="en-US" sz="1333" b="1" spc="-27" dirty="0">
                <a:latin typeface="Calibri"/>
                <a:cs typeface="Calibri"/>
              </a:rPr>
              <a:t>August </a:t>
            </a:r>
            <a:r>
              <a:rPr sz="1333" b="1" spc="-27" dirty="0">
                <a:latin typeface="Calibri"/>
                <a:cs typeface="Calibri"/>
              </a:rPr>
              <a:t>2023</a:t>
            </a:r>
            <a:endParaRPr sz="1333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55895" y="14884"/>
            <a:ext cx="2629747" cy="479618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3000" b="1" dirty="0">
                <a:solidFill>
                  <a:srgbClr val="24B099"/>
                </a:solidFill>
                <a:latin typeface="+mn-lt"/>
              </a:rPr>
              <a:t>Activities</a:t>
            </a:r>
            <a:r>
              <a:rPr sz="3000" b="1" spc="-53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in</a:t>
            </a:r>
            <a:r>
              <a:rPr sz="3000" b="1" spc="-7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spc="-27" dirty="0">
                <a:solidFill>
                  <a:srgbClr val="24B099"/>
                </a:solidFill>
                <a:latin typeface="+mn-lt"/>
              </a:rPr>
              <a:t>Asia</a:t>
            </a:r>
            <a:endParaRPr sz="3000" b="1" dirty="0">
              <a:latin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6999" y="637518"/>
            <a:ext cx="5071072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dirty="0">
                <a:solidFill>
                  <a:srgbClr val="27927E"/>
                </a:solidFill>
                <a:latin typeface="Calibri"/>
                <a:cs typeface="Calibri"/>
              </a:rPr>
              <a:t>Virtual</a:t>
            </a:r>
            <a:r>
              <a:rPr lang="en-US" sz="1600" b="1" dirty="0">
                <a:solidFill>
                  <a:srgbClr val="27927E"/>
                </a:solidFill>
                <a:latin typeface="Calibri"/>
                <a:cs typeface="Calibri"/>
              </a:rPr>
              <a:t>/Physical</a:t>
            </a:r>
            <a:r>
              <a:rPr sz="1600" b="1" spc="-7" dirty="0">
                <a:solidFill>
                  <a:srgbClr val="27927E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srgbClr val="27927E"/>
                </a:solidFill>
                <a:latin typeface="Calibri"/>
                <a:cs typeface="Calibri"/>
              </a:rPr>
              <a:t>events: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073" y="5257801"/>
            <a:ext cx="16755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dirty="0">
                <a:solidFill>
                  <a:srgbClr val="27927E"/>
                </a:solidFill>
                <a:latin typeface="Calibri"/>
                <a:cs typeface="Calibri"/>
              </a:rPr>
              <a:t>In-country</a:t>
            </a:r>
            <a:r>
              <a:rPr sz="1600" b="1" spc="-47" dirty="0">
                <a:solidFill>
                  <a:srgbClr val="27927E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srgbClr val="27927E"/>
                </a:solidFill>
                <a:latin typeface="Calibri"/>
                <a:cs typeface="Calibri"/>
              </a:rPr>
              <a:t>support: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31284F-B43D-3419-A96D-A1A20DC6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866" y="474481"/>
            <a:ext cx="2979134" cy="1971740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DC3F53-7A69-9922-9A9D-E9FBCC817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823" y="4935444"/>
            <a:ext cx="2979134" cy="1932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CB80A7-A143-EC1E-444B-3CC10E63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640" y="2462124"/>
            <a:ext cx="2317120" cy="23901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234" y="109628"/>
            <a:ext cx="2657597" cy="5777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9364" y="6141049"/>
            <a:ext cx="816304" cy="599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2160" y="5970015"/>
            <a:ext cx="660400" cy="8798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740" y="6698613"/>
            <a:ext cx="753705" cy="1106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5608" y="6713895"/>
            <a:ext cx="487763" cy="8005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7215" y="115825"/>
            <a:ext cx="2680208" cy="6319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76" y="6037522"/>
            <a:ext cx="707885" cy="5150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59391" y="4063"/>
            <a:ext cx="2796032" cy="81076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868040" y="6039219"/>
            <a:ext cx="10160" cy="487680"/>
          </a:xfrm>
          <a:custGeom>
            <a:avLst/>
            <a:gdLst/>
            <a:ahLst/>
            <a:cxnLst/>
            <a:rect l="l" t="t" r="r" b="b"/>
            <a:pathLst>
              <a:path w="7620" h="365760">
                <a:moveTo>
                  <a:pt x="7089" y="0"/>
                </a:moveTo>
                <a:lnTo>
                  <a:pt x="0" y="0"/>
                </a:lnTo>
                <a:lnTo>
                  <a:pt x="0" y="365190"/>
                </a:lnTo>
                <a:lnTo>
                  <a:pt x="7089" y="365190"/>
                </a:lnTo>
                <a:lnTo>
                  <a:pt x="7089" y="0"/>
                </a:lnTo>
                <a:close/>
              </a:path>
            </a:pathLst>
          </a:custGeom>
          <a:solidFill>
            <a:srgbClr val="00AC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3617" y="6354092"/>
            <a:ext cx="623283" cy="17204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9569" y="8127"/>
            <a:ext cx="6149340" cy="931333"/>
            <a:chOff x="74676" y="6095"/>
            <a:chExt cx="4612005" cy="698500"/>
          </a:xfrm>
        </p:grpSpPr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9696" y="6095"/>
              <a:ext cx="2546604" cy="6979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676" y="30479"/>
              <a:ext cx="2136648" cy="53035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64276" y="596168"/>
            <a:ext cx="10599656" cy="783974"/>
          </a:xfrm>
          <a:prstGeom prst="rect">
            <a:avLst/>
          </a:prstGeom>
        </p:spPr>
        <p:txBody>
          <a:bodyPr vert="horz" wrap="square" lIns="0" tIns="319192" rIns="0" bIns="0" rtlCol="0" anchor="ctr">
            <a:spAutoFit/>
          </a:bodyPr>
          <a:lstStyle/>
          <a:p>
            <a:pPr marL="187955">
              <a:lnSpc>
                <a:spcPct val="100000"/>
              </a:lnSpc>
              <a:spcBef>
                <a:spcPts val="140"/>
              </a:spcBef>
            </a:pPr>
            <a:r>
              <a:rPr sz="3000" b="1" spc="-13" dirty="0">
                <a:solidFill>
                  <a:srgbClr val="24B099"/>
                </a:solidFill>
                <a:latin typeface="+mn-lt"/>
              </a:rPr>
              <a:t>CBIT-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GSP</a:t>
            </a:r>
            <a:r>
              <a:rPr sz="3000" b="1" spc="-73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Activities</a:t>
            </a:r>
            <a:r>
              <a:rPr sz="3000" b="1" spc="-47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so</a:t>
            </a:r>
            <a:r>
              <a:rPr sz="3000" b="1" spc="-20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far: Quality</a:t>
            </a:r>
            <a:r>
              <a:rPr sz="3000" b="1" spc="-60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Review</a:t>
            </a:r>
            <a:r>
              <a:rPr sz="3000" b="1" spc="-40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dirty="0">
                <a:solidFill>
                  <a:srgbClr val="24B099"/>
                </a:solidFill>
                <a:latin typeface="+mn-lt"/>
              </a:rPr>
              <a:t>of</a:t>
            </a:r>
            <a:r>
              <a:rPr sz="3000" b="1" spc="-13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spc="-27" dirty="0">
                <a:solidFill>
                  <a:srgbClr val="24B099"/>
                </a:solidFill>
                <a:latin typeface="+mn-lt"/>
              </a:rPr>
              <a:t>Transparency</a:t>
            </a:r>
            <a:r>
              <a:rPr sz="3000" b="1" spc="-53" dirty="0">
                <a:solidFill>
                  <a:srgbClr val="24B099"/>
                </a:solidFill>
                <a:latin typeface="+mn-lt"/>
              </a:rPr>
              <a:t> </a:t>
            </a:r>
            <a:r>
              <a:rPr sz="3000" b="1" spc="-13" dirty="0">
                <a:solidFill>
                  <a:srgbClr val="24B099"/>
                </a:solidFill>
                <a:latin typeface="+mn-lt"/>
              </a:rPr>
              <a:t>Reports</a:t>
            </a:r>
            <a:endParaRPr sz="3000" b="1" dirty="0">
              <a:latin typeface="+mn-l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35151" y="1540256"/>
            <a:ext cx="11357187" cy="5317913"/>
            <a:chOff x="626363" y="1155191"/>
            <a:chExt cx="8517890" cy="3988435"/>
          </a:xfrm>
        </p:grpSpPr>
        <p:sp>
          <p:nvSpPr>
            <p:cNvPr id="17" name="object 17"/>
            <p:cNvSpPr/>
            <p:nvPr/>
          </p:nvSpPr>
          <p:spPr>
            <a:xfrm>
              <a:off x="9035795" y="4024884"/>
              <a:ext cx="108585" cy="1118870"/>
            </a:xfrm>
            <a:custGeom>
              <a:avLst/>
              <a:gdLst/>
              <a:ahLst/>
              <a:cxnLst/>
              <a:rect l="l" t="t" r="r" b="b"/>
              <a:pathLst>
                <a:path w="108584" h="1118870">
                  <a:moveTo>
                    <a:pt x="0" y="1118614"/>
                  </a:moveTo>
                  <a:lnTo>
                    <a:pt x="108203" y="1118614"/>
                  </a:lnTo>
                  <a:lnTo>
                    <a:pt x="108203" y="0"/>
                  </a:lnTo>
                  <a:lnTo>
                    <a:pt x="0" y="0"/>
                  </a:lnTo>
                  <a:lnTo>
                    <a:pt x="0" y="1118614"/>
                  </a:lnTo>
                  <a:close/>
                </a:path>
              </a:pathLst>
            </a:custGeom>
            <a:solidFill>
              <a:srgbClr val="24B0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33983" y="1155191"/>
              <a:ext cx="8510270" cy="113030"/>
            </a:xfrm>
            <a:custGeom>
              <a:avLst/>
              <a:gdLst/>
              <a:ahLst/>
              <a:cxnLst/>
              <a:rect l="l" t="t" r="r" b="b"/>
              <a:pathLst>
                <a:path w="8510270" h="113030">
                  <a:moveTo>
                    <a:pt x="8510016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8510016" y="112775"/>
                  </a:lnTo>
                  <a:lnTo>
                    <a:pt x="8510016" y="0"/>
                  </a:lnTo>
                  <a:close/>
                </a:path>
              </a:pathLst>
            </a:custGeom>
            <a:solidFill>
              <a:srgbClr val="24B09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689860" y="1158252"/>
              <a:ext cx="6400800" cy="108585"/>
            </a:xfrm>
            <a:custGeom>
              <a:avLst/>
              <a:gdLst/>
              <a:ahLst/>
              <a:cxnLst/>
              <a:rect l="l" t="t" r="r" b="b"/>
              <a:pathLst>
                <a:path w="6400800" h="108584">
                  <a:moveTo>
                    <a:pt x="6400800" y="0"/>
                  </a:moveTo>
                  <a:lnTo>
                    <a:pt x="0" y="0"/>
                  </a:lnTo>
                  <a:lnTo>
                    <a:pt x="0" y="9131"/>
                  </a:lnTo>
                  <a:lnTo>
                    <a:pt x="0" y="106667"/>
                  </a:lnTo>
                  <a:lnTo>
                    <a:pt x="0" y="108191"/>
                  </a:lnTo>
                  <a:lnTo>
                    <a:pt x="6345936" y="108191"/>
                  </a:lnTo>
                  <a:lnTo>
                    <a:pt x="6345936" y="106667"/>
                  </a:lnTo>
                  <a:lnTo>
                    <a:pt x="6400800" y="106667"/>
                  </a:lnTo>
                  <a:lnTo>
                    <a:pt x="6400800" y="9131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24B0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586984" y="1156728"/>
              <a:ext cx="3557270" cy="2868295"/>
            </a:xfrm>
            <a:custGeom>
              <a:avLst/>
              <a:gdLst/>
              <a:ahLst/>
              <a:cxnLst/>
              <a:rect l="l" t="t" r="r" b="b"/>
              <a:pathLst>
                <a:path w="3557270" h="2868295">
                  <a:moveTo>
                    <a:pt x="3557016" y="0"/>
                  </a:moveTo>
                  <a:lnTo>
                    <a:pt x="0" y="0"/>
                  </a:lnTo>
                  <a:lnTo>
                    <a:pt x="0" y="108191"/>
                  </a:lnTo>
                  <a:lnTo>
                    <a:pt x="3448812" y="108191"/>
                  </a:lnTo>
                  <a:lnTo>
                    <a:pt x="3448812" y="2868155"/>
                  </a:lnTo>
                  <a:lnTo>
                    <a:pt x="3557016" y="2868155"/>
                  </a:lnTo>
                  <a:lnTo>
                    <a:pt x="3557016" y="108191"/>
                  </a:lnTo>
                  <a:lnTo>
                    <a:pt x="3557016" y="10655"/>
                  </a:lnTo>
                  <a:lnTo>
                    <a:pt x="3557016" y="0"/>
                  </a:lnTo>
                  <a:close/>
                </a:path>
              </a:pathLst>
            </a:custGeom>
            <a:solidFill>
              <a:srgbClr val="24B09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15512" y="2357627"/>
              <a:ext cx="728472" cy="4602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6363" y="1630679"/>
              <a:ext cx="729996" cy="45872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836334" y="1810275"/>
            <a:ext cx="2611119" cy="223930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>
              <a:spcBef>
                <a:spcPts val="147"/>
              </a:spcBef>
            </a:pP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23 Quality</a:t>
            </a:r>
            <a:r>
              <a:rPr sz="1333" b="1" spc="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Reviews</a:t>
            </a:r>
            <a:r>
              <a:rPr sz="1333" b="1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conducted</a:t>
            </a:r>
            <a:r>
              <a:rPr sz="1333" b="1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so</a:t>
            </a:r>
            <a:r>
              <a:rPr sz="1333" b="1" spc="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spc="-33" dirty="0">
                <a:solidFill>
                  <a:srgbClr val="585858"/>
                </a:solidFill>
                <a:latin typeface="Calibri"/>
                <a:cs typeface="Calibri"/>
              </a:rPr>
              <a:t>far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5472" y="2759965"/>
            <a:ext cx="115993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Samoa,</a:t>
            </a:r>
            <a:r>
              <a:rPr sz="1067" spc="47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NIR</a:t>
            </a:r>
            <a:r>
              <a:rPr sz="1067" spc="40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&amp;</a:t>
            </a:r>
            <a:r>
              <a:rPr sz="1067" spc="60" dirty="0">
                <a:latin typeface="Calibri"/>
                <a:cs typeface="Calibri"/>
              </a:rPr>
              <a:t> </a:t>
            </a:r>
            <a:r>
              <a:rPr sz="1067" spc="-27" dirty="0">
                <a:latin typeface="Calibri"/>
                <a:cs typeface="Calibri"/>
              </a:rPr>
              <a:t>BUR1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31712" y="2151888"/>
            <a:ext cx="973328" cy="61163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403002" y="2738798"/>
            <a:ext cx="86529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Burundi,</a:t>
            </a:r>
            <a:r>
              <a:rPr sz="1067" spc="93" dirty="0">
                <a:latin typeface="Calibri"/>
                <a:cs typeface="Calibri"/>
              </a:rPr>
              <a:t> </a:t>
            </a:r>
            <a:r>
              <a:rPr sz="1067" spc="-27" dirty="0">
                <a:latin typeface="Calibri"/>
                <a:cs typeface="Calibri"/>
              </a:rPr>
              <a:t>BUR1</a:t>
            </a:r>
            <a:endParaRPr sz="1067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28202" y="3730414"/>
            <a:ext cx="1210733" cy="34979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algn="ctr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Democratic</a:t>
            </a:r>
            <a:r>
              <a:rPr sz="1067" spc="140" dirty="0">
                <a:latin typeface="Calibri"/>
                <a:cs typeface="Calibri"/>
              </a:rPr>
              <a:t> </a:t>
            </a:r>
            <a:r>
              <a:rPr sz="1067" spc="-13" dirty="0">
                <a:latin typeface="Calibri"/>
                <a:cs typeface="Calibri"/>
              </a:rPr>
              <a:t>Republic</a:t>
            </a:r>
            <a:endParaRPr sz="1067">
              <a:latin typeface="Calibri"/>
              <a:cs typeface="Calibri"/>
            </a:endParaRPr>
          </a:p>
          <a:p>
            <a:pPr marL="35559" algn="ctr">
              <a:spcBef>
                <a:spcPts val="47"/>
              </a:spcBef>
            </a:pPr>
            <a:r>
              <a:rPr sz="1067" dirty="0">
                <a:latin typeface="Calibri"/>
                <a:cs typeface="Calibri"/>
              </a:rPr>
              <a:t>Of</a:t>
            </a:r>
            <a:r>
              <a:rPr sz="1067" spc="27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Congo,</a:t>
            </a:r>
            <a:r>
              <a:rPr sz="1067" spc="67" dirty="0">
                <a:latin typeface="Calibri"/>
                <a:cs typeface="Calibri"/>
              </a:rPr>
              <a:t> </a:t>
            </a:r>
            <a:r>
              <a:rPr sz="1067" spc="-27" dirty="0">
                <a:latin typeface="Calibri"/>
                <a:cs typeface="Calibri"/>
              </a:rPr>
              <a:t>BUR1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10815" y="2162049"/>
            <a:ext cx="971296" cy="61366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325963" y="2750990"/>
            <a:ext cx="718820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Niger,</a:t>
            </a:r>
            <a:r>
              <a:rPr sz="1067" spc="53" dirty="0">
                <a:latin typeface="Calibri"/>
                <a:cs typeface="Calibri"/>
              </a:rPr>
              <a:t> </a:t>
            </a:r>
            <a:r>
              <a:rPr sz="1067" spc="-27" dirty="0">
                <a:latin typeface="Calibri"/>
                <a:cs typeface="Calibri"/>
              </a:rPr>
              <a:t>BUR1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41248" y="3147568"/>
            <a:ext cx="973328" cy="613664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960052" y="3740235"/>
            <a:ext cx="71289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Brunei,</a:t>
            </a:r>
            <a:r>
              <a:rPr sz="1067" spc="87" dirty="0">
                <a:latin typeface="Calibri"/>
                <a:cs typeface="Calibri"/>
              </a:rPr>
              <a:t> </a:t>
            </a:r>
            <a:r>
              <a:rPr sz="1067" spc="-33" dirty="0">
                <a:latin typeface="Calibri"/>
                <a:cs typeface="Calibri"/>
              </a:rPr>
              <a:t>NC3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329679" y="3145535"/>
            <a:ext cx="971296" cy="61163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200987" y="3730854"/>
            <a:ext cx="1210733" cy="186440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>
              <a:spcBef>
                <a:spcPts val="173"/>
              </a:spcBef>
            </a:pPr>
            <a:r>
              <a:rPr sz="1067" dirty="0">
                <a:latin typeface="Calibri"/>
                <a:cs typeface="Calibri"/>
              </a:rPr>
              <a:t>Kiribati,</a:t>
            </a:r>
            <a:r>
              <a:rPr sz="1067" spc="20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NC3</a:t>
            </a:r>
            <a:r>
              <a:rPr sz="1067" spc="27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&amp;</a:t>
            </a:r>
            <a:r>
              <a:rPr sz="1067" spc="53" dirty="0">
                <a:latin typeface="Calibri"/>
                <a:cs typeface="Calibri"/>
              </a:rPr>
              <a:t> </a:t>
            </a:r>
            <a:r>
              <a:rPr sz="1067" spc="-27" dirty="0">
                <a:latin typeface="Calibri"/>
                <a:cs typeface="Calibri"/>
              </a:rPr>
              <a:t>BUR1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84447" y="2162048"/>
            <a:ext cx="971296" cy="61163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3385819" y="2745402"/>
            <a:ext cx="137498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Saint</a:t>
            </a:r>
            <a:r>
              <a:rPr sz="1067" spc="40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Kitts</a:t>
            </a:r>
            <a:r>
              <a:rPr sz="1067" spc="47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&amp;</a:t>
            </a:r>
            <a:r>
              <a:rPr sz="1067" spc="47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Nevis,</a:t>
            </a:r>
            <a:r>
              <a:rPr sz="1067" spc="60" dirty="0">
                <a:latin typeface="Calibri"/>
                <a:cs typeface="Calibri"/>
              </a:rPr>
              <a:t> </a:t>
            </a:r>
            <a:r>
              <a:rPr sz="1067" spc="-33" dirty="0">
                <a:latin typeface="Calibri"/>
                <a:cs typeface="Calibri"/>
              </a:rPr>
              <a:t>NC3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10815" y="3153664"/>
            <a:ext cx="971296" cy="61163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257722" y="3735831"/>
            <a:ext cx="86021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Zimbabwe,</a:t>
            </a:r>
            <a:r>
              <a:rPr sz="1067" spc="107" dirty="0">
                <a:latin typeface="Calibri"/>
                <a:cs typeface="Calibri"/>
              </a:rPr>
              <a:t> </a:t>
            </a:r>
            <a:r>
              <a:rPr sz="1067" spc="-33" dirty="0">
                <a:latin typeface="Calibri"/>
                <a:cs typeface="Calibri"/>
              </a:rPr>
              <a:t>NC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35151" y="4163568"/>
            <a:ext cx="973328" cy="613664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984030" y="4755387"/>
            <a:ext cx="66209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Mali,</a:t>
            </a:r>
            <a:r>
              <a:rPr sz="1067" spc="33" dirty="0">
                <a:latin typeface="Calibri"/>
                <a:cs typeface="Calibri"/>
              </a:rPr>
              <a:t> </a:t>
            </a:r>
            <a:r>
              <a:rPr sz="1067" spc="-27" dirty="0">
                <a:latin typeface="Calibri"/>
                <a:cs typeface="Calibri"/>
              </a:rPr>
              <a:t>BUR1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958079" y="2160015"/>
            <a:ext cx="971296" cy="611632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5093886" y="2754715"/>
            <a:ext cx="70781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Guinea,</a:t>
            </a:r>
            <a:r>
              <a:rPr sz="1067" spc="93" dirty="0">
                <a:latin typeface="Calibri"/>
                <a:cs typeface="Calibri"/>
              </a:rPr>
              <a:t> </a:t>
            </a:r>
            <a:r>
              <a:rPr sz="1067" spc="-33" dirty="0">
                <a:latin typeface="Calibri"/>
                <a:cs typeface="Calibri"/>
              </a:rPr>
              <a:t>NIR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84447" y="3147568"/>
            <a:ext cx="971296" cy="613664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3412236" y="3739049"/>
            <a:ext cx="133011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Micronesia,</a:t>
            </a:r>
            <a:r>
              <a:rPr sz="1067" spc="60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NIR</a:t>
            </a:r>
            <a:r>
              <a:rPr sz="1067" spc="47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&amp;</a:t>
            </a:r>
            <a:r>
              <a:rPr sz="1067" spc="73" dirty="0">
                <a:latin typeface="Calibri"/>
                <a:cs typeface="Calibri"/>
              </a:rPr>
              <a:t> </a:t>
            </a:r>
            <a:r>
              <a:rPr sz="1067" spc="-33" dirty="0">
                <a:latin typeface="Calibri"/>
                <a:cs typeface="Calibri"/>
              </a:rPr>
              <a:t>NC3</a:t>
            </a:r>
            <a:endParaRPr sz="1067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212847" y="1989329"/>
            <a:ext cx="5445760" cy="3318087"/>
            <a:chOff x="1659635" y="1491996"/>
            <a:chExt cx="4084320" cy="2488565"/>
          </a:xfrm>
        </p:grpSpPr>
        <p:sp>
          <p:nvSpPr>
            <p:cNvPr id="45" name="object 45"/>
            <p:cNvSpPr/>
            <p:nvPr/>
          </p:nvSpPr>
          <p:spPr>
            <a:xfrm>
              <a:off x="5724905" y="1511046"/>
              <a:ext cx="0" cy="2450465"/>
            </a:xfrm>
            <a:custGeom>
              <a:avLst/>
              <a:gdLst/>
              <a:ahLst/>
              <a:cxnLst/>
              <a:rect l="l" t="t" r="r" b="b"/>
              <a:pathLst>
                <a:path h="2450465">
                  <a:moveTo>
                    <a:pt x="0" y="0"/>
                  </a:moveTo>
                  <a:lnTo>
                    <a:pt x="0" y="2450236"/>
                  </a:lnTo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59635" y="3122675"/>
              <a:ext cx="728472" cy="458724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2350686" y="4752510"/>
            <a:ext cx="72051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Jordan,</a:t>
            </a:r>
            <a:r>
              <a:rPr sz="1067" spc="80" dirty="0">
                <a:latin typeface="Calibri"/>
                <a:cs typeface="Calibri"/>
              </a:rPr>
              <a:t> </a:t>
            </a:r>
            <a:r>
              <a:rPr sz="1067" spc="-33" dirty="0">
                <a:latin typeface="Calibri"/>
                <a:cs typeface="Calibri"/>
              </a:rPr>
              <a:t>NC4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947920" y="4163568"/>
            <a:ext cx="971296" cy="611632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4805003" y="4749293"/>
            <a:ext cx="1267459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Solomon</a:t>
            </a:r>
            <a:r>
              <a:rPr sz="1067" spc="80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Islands,</a:t>
            </a:r>
            <a:r>
              <a:rPr sz="1067" spc="93" dirty="0">
                <a:latin typeface="Calibri"/>
                <a:cs typeface="Calibri"/>
              </a:rPr>
              <a:t> </a:t>
            </a:r>
            <a:r>
              <a:rPr sz="1067" spc="-33" dirty="0">
                <a:latin typeface="Calibri"/>
                <a:cs typeface="Calibri"/>
              </a:rPr>
              <a:t>NC3</a:t>
            </a:r>
            <a:endParaRPr sz="1067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95546" y="1997557"/>
            <a:ext cx="2687319" cy="429049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algn="ctr">
              <a:spcBef>
                <a:spcPts val="147"/>
              </a:spcBef>
            </a:pP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How</a:t>
            </a:r>
            <a:r>
              <a:rPr sz="1333" b="1" spc="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333" b="1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access</a:t>
            </a:r>
            <a:r>
              <a:rPr sz="1333" b="1" spc="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support</a:t>
            </a:r>
            <a:r>
              <a:rPr sz="1333" b="1" spc="-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1333" b="1" spc="2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333" b="1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spc="-13" dirty="0">
                <a:solidFill>
                  <a:srgbClr val="585858"/>
                </a:solidFill>
                <a:latin typeface="Calibri"/>
                <a:cs typeface="Calibri"/>
              </a:rPr>
              <a:t>quality</a:t>
            </a:r>
            <a:endParaRPr sz="1333">
              <a:latin typeface="Calibri"/>
              <a:cs typeface="Calibri"/>
            </a:endParaRPr>
          </a:p>
          <a:p>
            <a:pPr algn="ctr">
              <a:spcBef>
                <a:spcPts val="20"/>
              </a:spcBef>
            </a:pPr>
            <a:r>
              <a:rPr sz="1333" b="1" dirty="0">
                <a:solidFill>
                  <a:srgbClr val="585858"/>
                </a:solidFill>
                <a:latin typeface="Calibri"/>
                <a:cs typeface="Calibri"/>
              </a:rPr>
              <a:t>review of</a:t>
            </a:r>
            <a:r>
              <a:rPr sz="1333" b="1" spc="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33" b="1" spc="-13" dirty="0">
                <a:solidFill>
                  <a:srgbClr val="585858"/>
                </a:solidFill>
                <a:latin typeface="Calibri"/>
                <a:cs typeface="Calibri"/>
              </a:rPr>
              <a:t>BUR/NC/NIR/BTR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95768" y="3508926"/>
            <a:ext cx="187960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5080" algn="ctr">
              <a:spcBef>
                <a:spcPts val="133"/>
              </a:spcBef>
            </a:pP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Contact</a:t>
            </a:r>
            <a:r>
              <a:rPr sz="1600" spc="-6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1600" spc="-2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33" dirty="0">
                <a:solidFill>
                  <a:srgbClr val="585858"/>
                </a:solidFill>
                <a:latin typeface="Calibri"/>
                <a:cs typeface="Calibri"/>
              </a:rPr>
              <a:t>GEF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Implementing</a:t>
            </a:r>
            <a:r>
              <a:rPr sz="160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srgbClr val="585858"/>
                </a:solidFill>
                <a:latin typeface="Calibri"/>
                <a:cs typeface="Calibri"/>
              </a:rPr>
              <a:t>Agency </a:t>
            </a:r>
            <a:r>
              <a:rPr sz="1600" spc="-27" dirty="0">
                <a:solidFill>
                  <a:srgbClr val="585858"/>
                </a:solidFill>
                <a:latin typeface="Calibri"/>
                <a:cs typeface="Calibri"/>
              </a:rPr>
              <a:t>(UNEP,</a:t>
            </a:r>
            <a:r>
              <a:rPr sz="16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33" dirty="0">
                <a:solidFill>
                  <a:srgbClr val="585858"/>
                </a:solidFill>
                <a:latin typeface="Calibri"/>
                <a:cs typeface="Calibri"/>
              </a:rPr>
              <a:t>UNDP,</a:t>
            </a:r>
            <a:r>
              <a:rPr sz="16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7" dirty="0">
                <a:solidFill>
                  <a:srgbClr val="585858"/>
                </a:solidFill>
                <a:latin typeface="Calibri"/>
                <a:cs typeface="Calibri"/>
              </a:rPr>
              <a:t>FAO…)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547279" y="2855129"/>
            <a:ext cx="7124700" cy="2650067"/>
            <a:chOff x="2660459" y="2141347"/>
            <a:chExt cx="5343525" cy="1987550"/>
          </a:xfrm>
        </p:grpSpPr>
        <p:sp>
          <p:nvSpPr>
            <p:cNvPr id="53" name="object 53"/>
            <p:cNvSpPr/>
            <p:nvPr/>
          </p:nvSpPr>
          <p:spPr>
            <a:xfrm>
              <a:off x="6669786" y="2141346"/>
              <a:ext cx="1334135" cy="475615"/>
            </a:xfrm>
            <a:custGeom>
              <a:avLst/>
              <a:gdLst/>
              <a:ahLst/>
              <a:cxnLst/>
              <a:rect l="l" t="t" r="r" b="b"/>
              <a:pathLst>
                <a:path w="1334134" h="475614">
                  <a:moveTo>
                    <a:pt x="445516" y="19558"/>
                  </a:moveTo>
                  <a:lnTo>
                    <a:pt x="424561" y="0"/>
                  </a:lnTo>
                  <a:lnTo>
                    <a:pt x="48044" y="402894"/>
                  </a:lnTo>
                  <a:lnTo>
                    <a:pt x="27178" y="383413"/>
                  </a:lnTo>
                  <a:lnTo>
                    <a:pt x="0" y="475234"/>
                  </a:lnTo>
                  <a:lnTo>
                    <a:pt x="89789" y="441833"/>
                  </a:lnTo>
                  <a:lnTo>
                    <a:pt x="80124" y="432816"/>
                  </a:lnTo>
                  <a:lnTo>
                    <a:pt x="68935" y="422389"/>
                  </a:lnTo>
                  <a:lnTo>
                    <a:pt x="445516" y="19558"/>
                  </a:lnTo>
                  <a:close/>
                </a:path>
                <a:path w="1334134" h="475614">
                  <a:moveTo>
                    <a:pt x="1333754" y="411988"/>
                  </a:moveTo>
                  <a:lnTo>
                    <a:pt x="1318348" y="378079"/>
                  </a:lnTo>
                  <a:lnTo>
                    <a:pt x="1294130" y="324739"/>
                  </a:lnTo>
                  <a:lnTo>
                    <a:pt x="1276121" y="346951"/>
                  </a:lnTo>
                  <a:lnTo>
                    <a:pt x="857885" y="7874"/>
                  </a:lnTo>
                  <a:lnTo>
                    <a:pt x="839851" y="29972"/>
                  </a:lnTo>
                  <a:lnTo>
                    <a:pt x="1258150" y="369100"/>
                  </a:lnTo>
                  <a:lnTo>
                    <a:pt x="1240155" y="391287"/>
                  </a:lnTo>
                  <a:lnTo>
                    <a:pt x="1333754" y="411988"/>
                  </a:lnTo>
                  <a:close/>
                </a:path>
              </a:pathLst>
            </a:custGeom>
            <a:solidFill>
              <a:srgbClr val="24B09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10983" y="3415283"/>
              <a:ext cx="713231" cy="71323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70048" y="3122675"/>
              <a:ext cx="728472" cy="45872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665222" y="3117977"/>
              <a:ext cx="738505" cy="468630"/>
            </a:xfrm>
            <a:custGeom>
              <a:avLst/>
              <a:gdLst/>
              <a:ahLst/>
              <a:cxnLst/>
              <a:rect l="l" t="t" r="r" b="b"/>
              <a:pathLst>
                <a:path w="738504" h="468629">
                  <a:moveTo>
                    <a:pt x="0" y="468249"/>
                  </a:moveTo>
                  <a:lnTo>
                    <a:pt x="737997" y="468249"/>
                  </a:lnTo>
                  <a:lnTo>
                    <a:pt x="737997" y="0"/>
                  </a:lnTo>
                  <a:lnTo>
                    <a:pt x="0" y="0"/>
                  </a:lnTo>
                  <a:lnTo>
                    <a:pt x="0" y="468249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0011834" y="3520439"/>
            <a:ext cx="181525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49665" marR="6773" indent="-333578">
              <a:spcBef>
                <a:spcPts val="133"/>
              </a:spcBef>
            </a:pP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Contact</a:t>
            </a:r>
            <a:r>
              <a:rPr sz="1600" spc="-4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600" spc="-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CBIT-</a:t>
            </a:r>
            <a:r>
              <a:rPr sz="1600" b="1" spc="-33" dirty="0">
                <a:solidFill>
                  <a:srgbClr val="585858"/>
                </a:solidFill>
                <a:latin typeface="Calibri"/>
                <a:cs typeface="Calibri"/>
              </a:rPr>
              <a:t>GSP </a:t>
            </a:r>
            <a:r>
              <a:rPr sz="1600" b="1" spc="-27" dirty="0">
                <a:solidFill>
                  <a:srgbClr val="585858"/>
                </a:solidFill>
                <a:latin typeface="Calibri"/>
                <a:cs typeface="Calibri"/>
              </a:rPr>
              <a:t>Team</a:t>
            </a:r>
            <a:r>
              <a:rPr sz="1600" b="1" spc="-4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585858"/>
                </a:solidFill>
                <a:latin typeface="Calibri"/>
                <a:cs typeface="Calibri"/>
              </a:rPr>
              <a:t>directly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82586" y="4755387"/>
            <a:ext cx="932180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Zimbabwe,</a:t>
            </a:r>
            <a:r>
              <a:rPr sz="1067" spc="113" dirty="0">
                <a:latin typeface="Calibri"/>
                <a:cs typeface="Calibri"/>
              </a:rPr>
              <a:t> </a:t>
            </a:r>
            <a:r>
              <a:rPr sz="1067" spc="-33" dirty="0">
                <a:latin typeface="Calibri"/>
                <a:cs typeface="Calibri"/>
              </a:rPr>
              <a:t>NC4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323584" y="4163568"/>
            <a:ext cx="973328" cy="611632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6484621" y="4744889"/>
            <a:ext cx="67648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Peru,</a:t>
            </a:r>
            <a:r>
              <a:rPr sz="1067" spc="40" dirty="0">
                <a:latin typeface="Calibri"/>
                <a:cs typeface="Calibri"/>
              </a:rPr>
              <a:t> </a:t>
            </a:r>
            <a:r>
              <a:rPr sz="1067" spc="-27" dirty="0">
                <a:latin typeface="Calibri"/>
                <a:cs typeface="Calibri"/>
              </a:rPr>
              <a:t>BUR3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61" name="object 6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48635" y="5153695"/>
            <a:ext cx="971296" cy="611631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886727" y="5765326"/>
            <a:ext cx="87968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Suriname,</a:t>
            </a:r>
            <a:r>
              <a:rPr sz="1067" spc="107" dirty="0">
                <a:latin typeface="Calibri"/>
                <a:cs typeface="Calibri"/>
              </a:rPr>
              <a:t> </a:t>
            </a:r>
            <a:r>
              <a:rPr sz="1067" spc="-33" dirty="0">
                <a:latin typeface="Calibri"/>
                <a:cs typeface="Calibri"/>
              </a:rPr>
              <a:t>NC3</a:t>
            </a:r>
            <a:endParaRPr sz="1067" dirty="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210815" y="5130364"/>
            <a:ext cx="973327" cy="611631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2191088" y="5765326"/>
            <a:ext cx="103970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Guatemala,</a:t>
            </a:r>
            <a:r>
              <a:rPr sz="1067" spc="152" dirty="0">
                <a:latin typeface="Calibri"/>
                <a:cs typeface="Calibri"/>
              </a:rPr>
              <a:t> </a:t>
            </a:r>
            <a:r>
              <a:rPr sz="1067" spc="-27" dirty="0">
                <a:latin typeface="Calibri"/>
                <a:cs typeface="Calibri"/>
              </a:rPr>
              <a:t>BUR1</a:t>
            </a:r>
            <a:endParaRPr sz="1067" dirty="0">
              <a:latin typeface="Calibri"/>
              <a:cs typeface="Calibri"/>
            </a:endParaRPr>
          </a:p>
        </p:txBody>
      </p:sp>
      <p:pic>
        <p:nvPicPr>
          <p:cNvPr id="65" name="object 6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591644" y="5132025"/>
            <a:ext cx="971296" cy="611631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3664060" y="5765326"/>
            <a:ext cx="797560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Panama,</a:t>
            </a:r>
            <a:r>
              <a:rPr sz="1067" spc="93" dirty="0">
                <a:latin typeface="Calibri"/>
                <a:cs typeface="Calibri"/>
              </a:rPr>
              <a:t> </a:t>
            </a:r>
            <a:r>
              <a:rPr sz="1067" spc="-33" dirty="0">
                <a:latin typeface="Calibri"/>
                <a:cs typeface="Calibri"/>
              </a:rPr>
              <a:t>NC4</a:t>
            </a:r>
            <a:endParaRPr sz="1067" dirty="0">
              <a:latin typeface="Calibri"/>
              <a:cs typeface="Calibri"/>
            </a:endParaRPr>
          </a:p>
        </p:txBody>
      </p:sp>
      <p:pic>
        <p:nvPicPr>
          <p:cNvPr id="67" name="object 6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978656" y="5144562"/>
            <a:ext cx="961135" cy="599440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4846236" y="5781593"/>
            <a:ext cx="128608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067" dirty="0">
                <a:latin typeface="Calibri"/>
                <a:cs typeface="Calibri"/>
              </a:rPr>
              <a:t>Mongolia,</a:t>
            </a:r>
            <a:r>
              <a:rPr sz="1067" spc="87" dirty="0">
                <a:latin typeface="Calibri"/>
                <a:cs typeface="Calibri"/>
              </a:rPr>
              <a:t> </a:t>
            </a:r>
            <a:r>
              <a:rPr sz="1067" dirty="0">
                <a:latin typeface="Calibri"/>
                <a:cs typeface="Calibri"/>
              </a:rPr>
              <a:t>BUR2,</a:t>
            </a:r>
            <a:r>
              <a:rPr sz="1067" spc="53" dirty="0">
                <a:latin typeface="Calibri"/>
                <a:cs typeface="Calibri"/>
              </a:rPr>
              <a:t> </a:t>
            </a:r>
            <a:r>
              <a:rPr sz="1067" spc="-27" dirty="0">
                <a:latin typeface="Calibri"/>
                <a:cs typeface="Calibri"/>
              </a:rPr>
              <a:t>NIR2</a:t>
            </a:r>
            <a:endParaRPr sz="1067" dirty="0">
              <a:latin typeface="Calibri"/>
              <a:cs typeface="Calibri"/>
            </a:endParaRPr>
          </a:p>
        </p:txBody>
      </p:sp>
      <p:pic>
        <p:nvPicPr>
          <p:cNvPr id="70" name="Picture 69" descr="A flag with a blue circle in the middle&#10;&#10;Description automatically generated">
            <a:extLst>
              <a:ext uri="{FF2B5EF4-FFF2-40B4-BE49-F238E27FC236}">
                <a16:creationId xmlns:a16="http://schemas.microsoft.com/office/drawing/2014/main" id="{37947481-6D59-1808-5668-BD1BA6F3B49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68" y="5153695"/>
            <a:ext cx="949385" cy="602009"/>
          </a:xfrm>
          <a:prstGeom prst="rect">
            <a:avLst/>
          </a:prstGeom>
        </p:spPr>
      </p:pic>
      <p:sp>
        <p:nvSpPr>
          <p:cNvPr id="71" name="object 68">
            <a:extLst>
              <a:ext uri="{FF2B5EF4-FFF2-40B4-BE49-F238E27FC236}">
                <a16:creationId xmlns:a16="http://schemas.microsoft.com/office/drawing/2014/main" id="{5E46C495-33EF-0C66-4744-4269831A74A0}"/>
              </a:ext>
            </a:extLst>
          </p:cNvPr>
          <p:cNvSpPr txBox="1"/>
          <p:nvPr/>
        </p:nvSpPr>
        <p:spPr>
          <a:xfrm>
            <a:off x="6148683" y="5769508"/>
            <a:ext cx="1412478" cy="34979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algn="ctr">
              <a:spcBef>
                <a:spcPts val="167"/>
              </a:spcBef>
            </a:pPr>
            <a:r>
              <a:rPr lang="en-US" sz="1067" dirty="0">
                <a:latin typeface="Calibri"/>
                <a:cs typeface="Calibri"/>
              </a:rPr>
              <a:t>India</a:t>
            </a:r>
            <a:r>
              <a:rPr sz="1067" dirty="0">
                <a:latin typeface="Calibri"/>
                <a:cs typeface="Calibri"/>
              </a:rPr>
              <a:t>,</a:t>
            </a:r>
            <a:r>
              <a:rPr sz="1067" spc="87" dirty="0">
                <a:latin typeface="Calibri"/>
                <a:cs typeface="Calibri"/>
              </a:rPr>
              <a:t> </a:t>
            </a:r>
            <a:r>
              <a:rPr lang="en-US" sz="1067" spc="87" dirty="0">
                <a:latin typeface="Calibri"/>
                <a:cs typeface="Calibri"/>
              </a:rPr>
              <a:t>GHG Inventory of TNC</a:t>
            </a:r>
            <a:endParaRPr sz="1067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25B199"/>
                </a:solidFill>
                <a:latin typeface="+mn-lt"/>
              </a:rPr>
              <a:t>The Climate Transparency Platform in a Nutshell</a:t>
            </a:r>
            <a:endParaRPr lang="es-MX" sz="4000" b="1" dirty="0">
              <a:solidFill>
                <a:srgbClr val="25B199"/>
              </a:solidFill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2997C9-1045-A0CF-61A8-DC844902E0C8}"/>
              </a:ext>
            </a:extLst>
          </p:cNvPr>
          <p:cNvSpPr/>
          <p:nvPr/>
        </p:nvSpPr>
        <p:spPr>
          <a:xfrm rot="5400000">
            <a:off x="10214999" y="4890426"/>
            <a:ext cx="3810000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13894-1FE4-97D3-109C-1C9E30B3AFE8}"/>
              </a:ext>
            </a:extLst>
          </p:cNvPr>
          <p:cNvSpPr/>
          <p:nvPr/>
        </p:nvSpPr>
        <p:spPr>
          <a:xfrm>
            <a:off x="844550" y="1540998"/>
            <a:ext cx="11347449" cy="149689"/>
          </a:xfrm>
          <a:prstGeom prst="rect">
            <a:avLst/>
          </a:prstGeom>
          <a:solidFill>
            <a:srgbClr val="25B1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CD9672-2395-61E1-6B67-C9A6C03E9A38}"/>
              </a:ext>
            </a:extLst>
          </p:cNvPr>
          <p:cNvSpPr/>
          <p:nvPr/>
        </p:nvSpPr>
        <p:spPr>
          <a:xfrm>
            <a:off x="3585598" y="1544480"/>
            <a:ext cx="8534401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B8999-910E-CA03-A2D6-6874A0AA89D1}"/>
              </a:ext>
            </a:extLst>
          </p:cNvPr>
          <p:cNvSpPr/>
          <p:nvPr/>
        </p:nvSpPr>
        <p:spPr>
          <a:xfrm>
            <a:off x="7448550" y="1542156"/>
            <a:ext cx="4743449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406E72-956B-DDC0-F554-F942FA70E977}"/>
              </a:ext>
            </a:extLst>
          </p:cNvPr>
          <p:cNvSpPr/>
          <p:nvPr/>
        </p:nvSpPr>
        <p:spPr>
          <a:xfrm rot="5400000">
            <a:off x="10214999" y="3388672"/>
            <a:ext cx="3810000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63020E7-7D29-9BBA-B028-BD67A3E1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650" cy="861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4D6FE-1A8E-2447-2BDA-6A5DFF4BAEEC}"/>
              </a:ext>
            </a:extLst>
          </p:cNvPr>
          <p:cNvSpPr txBox="1"/>
          <p:nvPr/>
        </p:nvSpPr>
        <p:spPr>
          <a:xfrm>
            <a:off x="1195815" y="1811856"/>
            <a:ext cx="3981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CBIT Global Coordination Platform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3A9B8F-8C4B-6CDD-86EE-B7BE5FB26A53}"/>
              </a:ext>
            </a:extLst>
          </p:cNvPr>
          <p:cNvSpPr txBox="1"/>
          <p:nvPr/>
        </p:nvSpPr>
        <p:spPr>
          <a:xfrm>
            <a:off x="4316673" y="6278960"/>
            <a:ext cx="3536125" cy="374571"/>
          </a:xfrm>
          <a:prstGeom prst="round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Transparency Platform </a:t>
            </a:r>
          </a:p>
        </p:txBody>
      </p:sp>
      <p:pic>
        <p:nvPicPr>
          <p:cNvPr id="26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4AB98F0-3B54-E66E-B94E-9C97AD32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99" y="5656432"/>
            <a:ext cx="2363058" cy="62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7E9323A0-52C3-0015-603E-F639B004CBB8}"/>
              </a:ext>
            </a:extLst>
          </p:cNvPr>
          <p:cNvSpPr/>
          <p:nvPr/>
        </p:nvSpPr>
        <p:spPr>
          <a:xfrm rot="5400000">
            <a:off x="5801327" y="3621641"/>
            <a:ext cx="408898" cy="34915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0" name="Picture 29" descr="A picture containing text, screenshot, ground&#10;&#10;Description automatically generated">
            <a:extLst>
              <a:ext uri="{FF2B5EF4-FFF2-40B4-BE49-F238E27FC236}">
                <a16:creationId xmlns:a16="http://schemas.microsoft.com/office/drawing/2014/main" id="{7DFE2210-2E61-859C-287E-E7434A4A4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6" y="2194752"/>
            <a:ext cx="5305423" cy="27781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1" name="Picture 30" descr="A picture containing text, sky, screenshot, outdoor&#10;&#10;Description automatically generated">
            <a:extLst>
              <a:ext uri="{FF2B5EF4-FFF2-40B4-BE49-F238E27FC236}">
                <a16:creationId xmlns:a16="http://schemas.microsoft.com/office/drawing/2014/main" id="{617447A1-21C1-2CB6-AF9B-66018F820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76" y="2190762"/>
            <a:ext cx="6025703" cy="27766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E96323-6881-B179-C867-1D8207A8C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16" y="190780"/>
            <a:ext cx="4583183" cy="26189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28CB53A-D91E-29FB-6581-03308869A21E}"/>
              </a:ext>
            </a:extLst>
          </p:cNvPr>
          <p:cNvSpPr txBox="1"/>
          <p:nvPr/>
        </p:nvSpPr>
        <p:spPr>
          <a:xfrm>
            <a:off x="6893548" y="1784019"/>
            <a:ext cx="3981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Support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36D71D-22BF-F9E1-A6D5-D3BB8A424799}"/>
              </a:ext>
            </a:extLst>
          </p:cNvPr>
          <p:cNvGrpSpPr/>
          <p:nvPr/>
        </p:nvGrpSpPr>
        <p:grpSpPr>
          <a:xfrm>
            <a:off x="505495" y="5338403"/>
            <a:ext cx="3640054" cy="1041907"/>
            <a:chOff x="824291" y="2104757"/>
            <a:chExt cx="5332280" cy="1016102"/>
          </a:xfrm>
        </p:grpSpPr>
        <p:sp>
          <p:nvSpPr>
            <p:cNvPr id="4" name="Marcador de contenido 2">
              <a:extLst>
                <a:ext uri="{FF2B5EF4-FFF2-40B4-BE49-F238E27FC236}">
                  <a16:creationId xmlns:a16="http://schemas.microsoft.com/office/drawing/2014/main" id="{4131712A-D385-CE87-313F-5540D3EA7EB7}"/>
                </a:ext>
              </a:extLst>
            </p:cNvPr>
            <p:cNvSpPr txBox="1">
              <a:spLocks/>
            </p:cNvSpPr>
            <p:nvPr/>
          </p:nvSpPr>
          <p:spPr>
            <a:xfrm>
              <a:off x="824291" y="2105665"/>
              <a:ext cx="1720482" cy="38876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Funded by:</a:t>
              </a:r>
            </a:p>
          </p:txBody>
        </p:sp>
        <p:pic>
          <p:nvPicPr>
            <p:cNvPr id="5" name="Picture 2" descr="GEF Logo | GEF">
              <a:extLst>
                <a:ext uri="{FF2B5EF4-FFF2-40B4-BE49-F238E27FC236}">
                  <a16:creationId xmlns:a16="http://schemas.microsoft.com/office/drawing/2014/main" id="{2CB893E9-4AD3-F7B6-F05A-60E498B22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969" y="2414910"/>
              <a:ext cx="744406" cy="70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Marcador de contenido 2">
              <a:extLst>
                <a:ext uri="{FF2B5EF4-FFF2-40B4-BE49-F238E27FC236}">
                  <a16:creationId xmlns:a16="http://schemas.microsoft.com/office/drawing/2014/main" id="{CB705A4C-0523-B812-5FA9-5257164FF0E0}"/>
                </a:ext>
              </a:extLst>
            </p:cNvPr>
            <p:cNvSpPr txBox="1">
              <a:spLocks/>
            </p:cNvSpPr>
            <p:nvPr/>
          </p:nvSpPr>
          <p:spPr>
            <a:xfrm>
              <a:off x="2201723" y="2105003"/>
              <a:ext cx="2187906" cy="38876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Implemented by:</a:t>
              </a:r>
            </a:p>
          </p:txBody>
        </p:sp>
        <p:sp>
          <p:nvSpPr>
            <p:cNvPr id="13" name="Marcador de contenido 2">
              <a:extLst>
                <a:ext uri="{FF2B5EF4-FFF2-40B4-BE49-F238E27FC236}">
                  <a16:creationId xmlns:a16="http://schemas.microsoft.com/office/drawing/2014/main" id="{A54C1D67-8F56-9240-5348-8054F43EF6E8}"/>
                </a:ext>
              </a:extLst>
            </p:cNvPr>
            <p:cNvSpPr txBox="1">
              <a:spLocks/>
            </p:cNvSpPr>
            <p:nvPr/>
          </p:nvSpPr>
          <p:spPr>
            <a:xfrm>
              <a:off x="4194402" y="2104757"/>
              <a:ext cx="1942859" cy="38876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Executed by:</a:t>
              </a:r>
            </a:p>
          </p:txBody>
        </p:sp>
        <p:pic>
          <p:nvPicPr>
            <p:cNvPr id="15" name="Imagen 1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3FA0E529-F9DE-29A2-B3A1-E35CC2E93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7" b="4149"/>
            <a:stretch/>
          </p:blipFill>
          <p:spPr bwMode="auto">
            <a:xfrm>
              <a:off x="2700887" y="2493525"/>
              <a:ext cx="1070048" cy="5211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A9AE85AC-13F9-263A-061D-B05ADC64B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634" y="2493526"/>
              <a:ext cx="1776937" cy="530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640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AE037-5B6B-F4D1-DA4A-36D41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Objective</a:t>
            </a:r>
            <a:r>
              <a:rPr lang="es-MX" sz="4000" b="1" dirty="0">
                <a:solidFill>
                  <a:srgbClr val="25B199"/>
                </a:solidFill>
                <a:latin typeface="+mn-lt"/>
              </a:rPr>
              <a:t> </a:t>
            </a:r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of</a:t>
            </a:r>
            <a:r>
              <a:rPr lang="es-MX" sz="4000" b="1" dirty="0">
                <a:solidFill>
                  <a:srgbClr val="25B199"/>
                </a:solidFill>
                <a:latin typeface="+mn-lt"/>
              </a:rPr>
              <a:t> </a:t>
            </a:r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the</a:t>
            </a:r>
            <a:r>
              <a:rPr lang="es-MX" sz="4000" b="1" dirty="0">
                <a:solidFill>
                  <a:srgbClr val="25B199"/>
                </a:solidFill>
                <a:latin typeface="+mn-lt"/>
              </a:rPr>
              <a:t> Climate </a:t>
            </a:r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Transparency</a:t>
            </a:r>
            <a:r>
              <a:rPr lang="es-MX" sz="4000" b="1" dirty="0">
                <a:solidFill>
                  <a:srgbClr val="25B199"/>
                </a:solidFill>
                <a:latin typeface="+mn-lt"/>
              </a:rPr>
              <a:t> </a:t>
            </a:r>
            <a:r>
              <a:rPr lang="es-MX" sz="4000" b="1" dirty="0" err="1">
                <a:solidFill>
                  <a:srgbClr val="25B199"/>
                </a:solidFill>
                <a:latin typeface="+mn-lt"/>
              </a:rPr>
              <a:t>Platform</a:t>
            </a:r>
            <a:endParaRPr lang="es-MX" sz="4000" b="1" dirty="0">
              <a:solidFill>
                <a:srgbClr val="25B199"/>
              </a:solidFill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2997C9-1045-A0CF-61A8-DC844902E0C8}"/>
              </a:ext>
            </a:extLst>
          </p:cNvPr>
          <p:cNvSpPr/>
          <p:nvPr/>
        </p:nvSpPr>
        <p:spPr>
          <a:xfrm rot="5400000">
            <a:off x="10214999" y="4890426"/>
            <a:ext cx="3810000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13894-1FE4-97D3-109C-1C9E30B3AFE8}"/>
              </a:ext>
            </a:extLst>
          </p:cNvPr>
          <p:cNvSpPr/>
          <p:nvPr/>
        </p:nvSpPr>
        <p:spPr>
          <a:xfrm>
            <a:off x="844550" y="1540998"/>
            <a:ext cx="11347449" cy="149689"/>
          </a:xfrm>
          <a:prstGeom prst="rect">
            <a:avLst/>
          </a:prstGeom>
          <a:solidFill>
            <a:srgbClr val="25B1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CD9672-2395-61E1-6B67-C9A6C03E9A38}"/>
              </a:ext>
            </a:extLst>
          </p:cNvPr>
          <p:cNvSpPr/>
          <p:nvPr/>
        </p:nvSpPr>
        <p:spPr>
          <a:xfrm>
            <a:off x="3585598" y="1544480"/>
            <a:ext cx="8534401" cy="144000"/>
          </a:xfrm>
          <a:prstGeom prst="rect">
            <a:avLst/>
          </a:prstGeom>
          <a:solidFill>
            <a:srgbClr val="25B1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B8999-910E-CA03-A2D6-6874A0AA89D1}"/>
              </a:ext>
            </a:extLst>
          </p:cNvPr>
          <p:cNvSpPr/>
          <p:nvPr/>
        </p:nvSpPr>
        <p:spPr>
          <a:xfrm>
            <a:off x="7448550" y="1542156"/>
            <a:ext cx="4743449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406E72-956B-DDC0-F554-F942FA70E977}"/>
              </a:ext>
            </a:extLst>
          </p:cNvPr>
          <p:cNvSpPr/>
          <p:nvPr/>
        </p:nvSpPr>
        <p:spPr>
          <a:xfrm rot="5400000">
            <a:off x="10214999" y="3388672"/>
            <a:ext cx="3810000" cy="144000"/>
          </a:xfrm>
          <a:prstGeom prst="rect">
            <a:avLst/>
          </a:prstGeom>
          <a:solidFill>
            <a:srgbClr val="25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63020E7-7D29-9BBA-B028-BD67A3E1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6005460"/>
            <a:ext cx="575650" cy="8619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60E0D6-B974-0131-93CD-EDED366E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175808"/>
            <a:ext cx="4583183" cy="261896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BFA010C-53D6-47F4-5862-6DBF7D523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5385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countries and support providers with a one-stop knowledge clearing house on climate transparency </a:t>
            </a:r>
          </a:p>
          <a:p>
            <a:pPr marL="0" indent="0" algn="ctr">
              <a:buNone/>
            </a:pP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60D4EAAD-6EC3-2D0A-1A45-90D5C1ABF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61" y="1736235"/>
            <a:ext cx="7309013" cy="54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43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47e431-81bc-4524-858e-c4e1ddb4a955">
      <Terms xmlns="http://schemas.microsoft.com/office/infopath/2007/PartnerControls"/>
    </lcf76f155ced4ddcb4097134ff3c332f>
    <TaxCatchAll xmlns="ae4225f8-e035-419b-aab4-4f5af9514e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90D2FA94CF04B8A9AEFD9D1322F1F" ma:contentTypeVersion="12" ma:contentTypeDescription="Create a new document." ma:contentTypeScope="" ma:versionID="dbd1c04406b558ddc551350abe44af5d">
  <xsd:schema xmlns:xsd="http://www.w3.org/2001/XMLSchema" xmlns:xs="http://www.w3.org/2001/XMLSchema" xmlns:p="http://schemas.microsoft.com/office/2006/metadata/properties" xmlns:ns2="8647e431-81bc-4524-858e-c4e1ddb4a955" xmlns:ns3="ae4225f8-e035-419b-aab4-4f5af9514ea4" targetNamespace="http://schemas.microsoft.com/office/2006/metadata/properties" ma:root="true" ma:fieldsID="a8967d8cb9b7853ae5a61370d2f5ebf6" ns2:_="" ns3:_="">
    <xsd:import namespace="8647e431-81bc-4524-858e-c4e1ddb4a955"/>
    <xsd:import namespace="ae4225f8-e035-419b-aab4-4f5af9514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7e431-81bc-4524-858e-c4e1ddb4a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225f8-e035-419b-aab4-4f5af9514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bc97abc-dce5-4816-bf88-c3b16818c68c}" ma:internalName="TaxCatchAll" ma:showField="CatchAllData" ma:web="ae4225f8-e035-419b-aab4-4f5af9514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A28EBE-40F6-4EA9-B6D1-68A71D270C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613F3-7B44-4744-953F-0D1504F5D3E6}">
  <ds:schemaRefs>
    <ds:schemaRef ds:uri="http://schemas.microsoft.com/office/2006/documentManagement/types"/>
    <ds:schemaRef ds:uri="46dbd09a-9f6e-4288-a614-812f5a9c4627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f21bc8b-930a-4a18-ac90-13c2029cdfc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E399952-483F-4492-91DE-B53267B7F916}"/>
</file>

<file path=docProps/app.xml><?xml version="1.0" encoding="utf-8"?>
<Properties xmlns="http://schemas.openxmlformats.org/officeDocument/2006/extended-properties" xmlns:vt="http://schemas.openxmlformats.org/officeDocument/2006/docPropsVTypes">
  <TotalTime>6934</TotalTime>
  <Words>1265</Words>
  <Application>Microsoft Office PowerPoint</Application>
  <PresentationFormat>Widescreen</PresentationFormat>
  <Paragraphs>194</Paragraphs>
  <Slides>18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de Office</vt:lpstr>
      <vt:lpstr>Introduction to the Climate Transparency Platform   </vt:lpstr>
      <vt:lpstr>CBIT-GSP at a Glance</vt:lpstr>
      <vt:lpstr>Gender and Knowledge</vt:lpstr>
      <vt:lpstr>CBIT-GSP Support Modalities</vt:lpstr>
      <vt:lpstr>CBIT-GSP : Networks</vt:lpstr>
      <vt:lpstr>Activities in Asia</vt:lpstr>
      <vt:lpstr>CBIT-GSP Activities so far: Quality Review of Transparency Reports</vt:lpstr>
      <vt:lpstr>The Climate Transparency Platform in a Nutshell</vt:lpstr>
      <vt:lpstr>Objective of the Climate Transparency Platform</vt:lpstr>
      <vt:lpstr>Stakeholder Consultations for the Platform</vt:lpstr>
      <vt:lpstr>Functionalities of the Climate Transparency Platform</vt:lpstr>
      <vt:lpstr>Climate Transparency Platform – Built by the Global Transparency Community</vt:lpstr>
      <vt:lpstr>Different User Groups</vt:lpstr>
      <vt:lpstr>Demonstration of the Climate Transparency Platform</vt:lpstr>
      <vt:lpstr>User Role: Nominated Country Focal Points under the CBIT-GSP</vt:lpstr>
      <vt:lpstr>User Role: Project Manager for CBIT Projects or GEF Enabling Activities</vt:lpstr>
      <vt:lpstr>User Role: Agency Focal 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Jaypalsinh Chauhan</dc:creator>
  <cp:lastModifiedBy>Jaypalsinh Chauhan</cp:lastModifiedBy>
  <cp:revision>40</cp:revision>
  <dcterms:created xsi:type="dcterms:W3CDTF">2023-03-03T12:57:39Z</dcterms:created>
  <dcterms:modified xsi:type="dcterms:W3CDTF">2023-09-13T04:25:12Z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0x01010049E90D2FA94CF04B8A9AEFD9D1322F1F</vt:lpwstr>
  </property>
  <property fmtid="{D5CDD505-2E9C-101B-9397-08002B2CF9AE}" pid="3" name="MediaServiceImageTags">
    <vt:lpwstr/>
  </property>
</Properties>
</file>