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revisionInfo.xml" ContentType="application/vnd.ms-powerpoint.revisioninfo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</p:sldIdLst>
  <p:sldSz cx="9144000" cy="5143500" type="screen16x9"/>
  <p:notesSz cx="9144000" cy="5143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EF84C5-F573-4AAD-9B4D-0CB29640C4B2}" v="2" dt="2023-09-10T23:10:19.12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00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2FBE82-E980-4E36-8769-87842FC53FF6}" type="datetimeFigureOut">
              <a:rPr lang="en-IN" smtClean="0"/>
              <a:t>10-09-2023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642938"/>
            <a:ext cx="3086100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2474913"/>
            <a:ext cx="7315200" cy="2025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5F023-E39C-4391-A32A-4C99668662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8705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5" Type="http://schemas.openxmlformats.org/officeDocument/2006/relationships/image" Target="../media/image4.pn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09705" y="36117"/>
            <a:ext cx="2415335" cy="51035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0175" y="82221"/>
            <a:ext cx="1993198" cy="433336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820411" y="86868"/>
            <a:ext cx="2010156" cy="473963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019543" y="3047"/>
            <a:ext cx="2097024" cy="608076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349995" y="4445508"/>
            <a:ext cx="766572" cy="697990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389120" y="4477511"/>
            <a:ext cx="495300" cy="659891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46304" y="5023960"/>
            <a:ext cx="565279" cy="82962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91706" y="5035421"/>
            <a:ext cx="365822" cy="60040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651030" y="4529414"/>
            <a:ext cx="7620" cy="365760"/>
          </a:xfrm>
          <a:custGeom>
            <a:avLst/>
            <a:gdLst/>
            <a:ahLst/>
            <a:cxnLst/>
            <a:rect l="l" t="t" r="r" b="b"/>
            <a:pathLst>
              <a:path w="7620" h="365760">
                <a:moveTo>
                  <a:pt x="7089" y="0"/>
                </a:moveTo>
                <a:lnTo>
                  <a:pt x="0" y="0"/>
                </a:lnTo>
                <a:lnTo>
                  <a:pt x="0" y="365190"/>
                </a:lnTo>
                <a:lnTo>
                  <a:pt x="7089" y="365190"/>
                </a:lnTo>
                <a:lnTo>
                  <a:pt x="7089" y="0"/>
                </a:lnTo>
                <a:close/>
              </a:path>
            </a:pathLst>
          </a:custGeom>
          <a:solidFill>
            <a:srgbClr val="00ACE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139695" y="6095"/>
            <a:ext cx="2546604" cy="697991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74676" y="30480"/>
            <a:ext cx="2136648" cy="530351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27432" y="4528141"/>
            <a:ext cx="530914" cy="386291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752713" y="4765569"/>
            <a:ext cx="467462" cy="129034"/>
          </a:xfrm>
          <a:prstGeom prst="rect">
            <a:avLst/>
          </a:prstGeom>
        </p:spPr>
      </p:pic>
      <p:sp>
        <p:nvSpPr>
          <p:cNvPr id="29" name="bg object 29"/>
          <p:cNvSpPr/>
          <p:nvPr/>
        </p:nvSpPr>
        <p:spPr>
          <a:xfrm>
            <a:off x="651030" y="4529414"/>
            <a:ext cx="7620" cy="365760"/>
          </a:xfrm>
          <a:custGeom>
            <a:avLst/>
            <a:gdLst/>
            <a:ahLst/>
            <a:cxnLst/>
            <a:rect l="l" t="t" r="r" b="b"/>
            <a:pathLst>
              <a:path w="7620" h="365760">
                <a:moveTo>
                  <a:pt x="7089" y="0"/>
                </a:moveTo>
                <a:lnTo>
                  <a:pt x="0" y="0"/>
                </a:lnTo>
                <a:lnTo>
                  <a:pt x="0" y="365190"/>
                </a:lnTo>
                <a:lnTo>
                  <a:pt x="7089" y="365190"/>
                </a:lnTo>
                <a:lnTo>
                  <a:pt x="7089" y="0"/>
                </a:lnTo>
                <a:close/>
              </a:path>
            </a:pathLst>
          </a:custGeom>
          <a:solidFill>
            <a:srgbClr val="00AC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8886" y="1390015"/>
            <a:ext cx="1788160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25927E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25927E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25927E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25927E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209705" y="36117"/>
            <a:ext cx="2415335" cy="51035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1004" y="425958"/>
            <a:ext cx="8038007" cy="8309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25927E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05276" y="2393442"/>
            <a:ext cx="5304790" cy="16338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10" Type="http://schemas.openxmlformats.org/officeDocument/2006/relationships/image" Target="../media/image16.emf"/><Relationship Id="rId4" Type="http://schemas.openxmlformats.org/officeDocument/2006/relationships/image" Target="../media/image4.png"/><Relationship Id="rId9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0175" y="82221"/>
            <a:ext cx="1993198" cy="433336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820411" y="86868"/>
            <a:ext cx="2010156" cy="473963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019543" y="3047"/>
            <a:ext cx="2097024" cy="608076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139695" y="6095"/>
            <a:ext cx="2546604" cy="697991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4676" y="30480"/>
            <a:ext cx="2136648" cy="530351"/>
          </a:xfrm>
          <a:prstGeom prst="rect">
            <a:avLst/>
          </a:prstGeom>
        </p:spPr>
      </p:pic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507146" y="425959"/>
            <a:ext cx="8051865" cy="1600771"/>
          </a:xfrm>
          <a:prstGeom prst="rect">
            <a:avLst/>
          </a:prstGeom>
        </p:spPr>
        <p:txBody>
          <a:bodyPr vert="horz" wrap="square" lIns="0" tIns="359232" rIns="0" bIns="0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Regional workshop for the Asian Network</a:t>
            </a:r>
            <a:br>
              <a:rPr lang="en-US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Tracking Progress of the Mitigation Commitments of Nationally Determined Contributions (NDCs)</a:t>
            </a:r>
            <a:endParaRPr lang="en-GB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11</a:t>
            </a:r>
            <a:r>
              <a:rPr spc="-40" dirty="0"/>
              <a:t> </a:t>
            </a:r>
            <a:r>
              <a:rPr dirty="0"/>
              <a:t>September</a:t>
            </a:r>
            <a:r>
              <a:rPr spc="-50" dirty="0"/>
              <a:t> </a:t>
            </a:r>
            <a:r>
              <a:rPr spc="-20" dirty="0"/>
              <a:t>2023</a:t>
            </a:r>
          </a:p>
          <a:p>
            <a:pPr>
              <a:lnSpc>
                <a:spcPct val="100000"/>
              </a:lnSpc>
            </a:pPr>
            <a:endParaRPr spc="-20" dirty="0"/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/>
          </a:p>
          <a:p>
            <a:pPr marL="681355" marR="5080">
              <a:lnSpc>
                <a:spcPct val="150100"/>
              </a:lnSpc>
            </a:pPr>
            <a:r>
              <a:rPr dirty="0">
                <a:solidFill>
                  <a:srgbClr val="25927E"/>
                </a:solidFill>
              </a:rPr>
              <a:t>Fatima-Zahra</a:t>
            </a:r>
            <a:r>
              <a:rPr spc="-20" dirty="0">
                <a:solidFill>
                  <a:srgbClr val="25927E"/>
                </a:solidFill>
              </a:rPr>
              <a:t> </a:t>
            </a:r>
            <a:r>
              <a:rPr dirty="0">
                <a:solidFill>
                  <a:srgbClr val="25927E"/>
                </a:solidFill>
              </a:rPr>
              <a:t>Taibi,</a:t>
            </a:r>
            <a:r>
              <a:rPr spc="-10" dirty="0">
                <a:solidFill>
                  <a:srgbClr val="25927E"/>
                </a:solidFill>
              </a:rPr>
              <a:t> </a:t>
            </a:r>
            <a:r>
              <a:rPr dirty="0">
                <a:solidFill>
                  <a:srgbClr val="25927E"/>
                </a:solidFill>
              </a:rPr>
              <a:t>Global</a:t>
            </a:r>
            <a:r>
              <a:rPr spc="-15" dirty="0">
                <a:solidFill>
                  <a:srgbClr val="25927E"/>
                </a:solidFill>
              </a:rPr>
              <a:t> </a:t>
            </a:r>
            <a:r>
              <a:rPr dirty="0">
                <a:solidFill>
                  <a:srgbClr val="25927E"/>
                </a:solidFill>
              </a:rPr>
              <a:t>Coordinator</a:t>
            </a:r>
            <a:r>
              <a:rPr spc="-30" dirty="0">
                <a:solidFill>
                  <a:srgbClr val="25927E"/>
                </a:solidFill>
              </a:rPr>
              <a:t> </a:t>
            </a:r>
            <a:r>
              <a:rPr spc="-10" dirty="0">
                <a:solidFill>
                  <a:srgbClr val="25927E"/>
                </a:solidFill>
              </a:rPr>
              <a:t>CBIT-</a:t>
            </a:r>
            <a:r>
              <a:rPr spc="-25" dirty="0">
                <a:solidFill>
                  <a:srgbClr val="25927E"/>
                </a:solidFill>
              </a:rPr>
              <a:t>GSP </a:t>
            </a:r>
            <a:r>
              <a:rPr spc="-10" dirty="0">
                <a:solidFill>
                  <a:srgbClr val="25927E"/>
                </a:solidFill>
              </a:rPr>
              <a:t>UNEP-</a:t>
            </a:r>
            <a:r>
              <a:rPr dirty="0">
                <a:solidFill>
                  <a:srgbClr val="25927E"/>
                </a:solidFill>
              </a:rPr>
              <a:t>Copenhagen</a:t>
            </a:r>
            <a:r>
              <a:rPr spc="-30" dirty="0">
                <a:solidFill>
                  <a:srgbClr val="25927E"/>
                </a:solidFill>
              </a:rPr>
              <a:t> </a:t>
            </a:r>
            <a:r>
              <a:rPr dirty="0">
                <a:solidFill>
                  <a:srgbClr val="25927E"/>
                </a:solidFill>
              </a:rPr>
              <a:t>Climate</a:t>
            </a:r>
            <a:r>
              <a:rPr spc="30" dirty="0">
                <a:solidFill>
                  <a:srgbClr val="25927E"/>
                </a:solidFill>
              </a:rPr>
              <a:t> </a:t>
            </a:r>
            <a:r>
              <a:rPr spc="-10" dirty="0">
                <a:solidFill>
                  <a:srgbClr val="25927E"/>
                </a:solidFill>
              </a:rPr>
              <a:t>Centre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7DF7E842-B50E-3DA2-8CDE-BD64DF58CF2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91400" y="4513813"/>
            <a:ext cx="1490133" cy="50337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C8A3BC9-82F4-0A07-B4AA-F61EC529BF9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1324" y="4514467"/>
            <a:ext cx="571883" cy="571883"/>
          </a:xfrm>
          <a:prstGeom prst="rect">
            <a:avLst/>
          </a:prstGeom>
        </p:spPr>
      </p:pic>
      <p:pic>
        <p:nvPicPr>
          <p:cNvPr id="20" name="Picture 19" descr="Logo&#10;&#10;Description automatically generated">
            <a:extLst>
              <a:ext uri="{FF2B5EF4-FFF2-40B4-BE49-F238E27FC236}">
                <a16:creationId xmlns:a16="http://schemas.microsoft.com/office/drawing/2014/main" id="{314276ED-277E-ECE1-C0FF-0DA582D2CA0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4525329"/>
            <a:ext cx="381000" cy="507873"/>
          </a:xfrm>
          <a:prstGeom prst="rect">
            <a:avLst/>
          </a:prstGeom>
        </p:spPr>
      </p:pic>
      <p:pic>
        <p:nvPicPr>
          <p:cNvPr id="21" name="Billede 12">
            <a:extLst>
              <a:ext uri="{FF2B5EF4-FFF2-40B4-BE49-F238E27FC236}">
                <a16:creationId xmlns:a16="http://schemas.microsoft.com/office/drawing/2014/main" id="{62705F48-B865-8E7D-B07D-067BB8236394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0518" y="4645271"/>
            <a:ext cx="753881" cy="3648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20411" y="86868"/>
            <a:ext cx="2010156" cy="47396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0175" y="82221"/>
            <a:ext cx="1993198" cy="43333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143873" y="84619"/>
            <a:ext cx="1864942" cy="474595"/>
          </a:xfrm>
          <a:prstGeom prst="rect">
            <a:avLst/>
          </a:prstGeom>
        </p:spPr>
      </p:pic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521004" y="140640"/>
            <a:ext cx="8038007" cy="830910"/>
          </a:xfrm>
          <a:prstGeom prst="rect">
            <a:avLst/>
          </a:prstGeom>
        </p:spPr>
        <p:txBody>
          <a:bodyPr vert="horz" wrap="square" lIns="0" tIns="390855" rIns="0" bIns="0" rtlCol="0">
            <a:spAutoFit/>
          </a:bodyPr>
          <a:lstStyle/>
          <a:p>
            <a:pPr marL="198755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Background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711809" y="1123950"/>
            <a:ext cx="6834505" cy="2865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50000"/>
              </a:lnSpc>
              <a:spcBef>
                <a:spcPts val="105"/>
              </a:spcBef>
            </a:pPr>
            <a:r>
              <a:rPr sz="1400" b="1" spc="-10" dirty="0">
                <a:latin typeface="Calibri"/>
                <a:cs typeface="Calibri"/>
              </a:rPr>
              <a:t>Workshop</a:t>
            </a:r>
            <a:r>
              <a:rPr sz="1400" b="1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co-organized: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50000"/>
              </a:lnSpc>
              <a:spcBef>
                <a:spcPts val="35"/>
              </a:spcBef>
            </a:pPr>
            <a:endParaRPr sz="1350" dirty="0">
              <a:latin typeface="Calibri"/>
              <a:cs typeface="Calibri"/>
            </a:endParaRPr>
          </a:p>
          <a:p>
            <a:pPr marL="299085" indent="-286385">
              <a:lnSpc>
                <a:spcPct val="150000"/>
              </a:lnSpc>
              <a:buClr>
                <a:srgbClr val="25927E"/>
              </a:buClr>
              <a:buFont typeface="Wingdings"/>
              <a:buChar char=""/>
              <a:tabLst>
                <a:tab pos="299085" algn="l"/>
              </a:tabLst>
            </a:pPr>
            <a:r>
              <a:rPr sz="1400" b="1" dirty="0">
                <a:latin typeface="Calibri"/>
                <a:cs typeface="Calibri"/>
              </a:rPr>
              <a:t>The</a:t>
            </a:r>
            <a:r>
              <a:rPr sz="1400" b="1" spc="-2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Capacity</a:t>
            </a:r>
            <a:r>
              <a:rPr sz="1400" b="1" spc="-2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Building</a:t>
            </a:r>
            <a:r>
              <a:rPr sz="1400" b="1" spc="-1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Initiative</a:t>
            </a:r>
            <a:r>
              <a:rPr sz="1400" b="1" spc="-2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for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spc="-20" dirty="0">
                <a:latin typeface="Calibri"/>
                <a:cs typeface="Calibri"/>
              </a:rPr>
              <a:t>Transparency</a:t>
            </a:r>
            <a:r>
              <a:rPr sz="1400" b="1" spc="-6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-</a:t>
            </a:r>
            <a:r>
              <a:rPr sz="1400" b="1" spc="-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Global</a:t>
            </a:r>
            <a:r>
              <a:rPr sz="1400" b="1" spc="-1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Support</a:t>
            </a:r>
            <a:r>
              <a:rPr sz="1400" b="1" spc="-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Programme</a:t>
            </a:r>
            <a:r>
              <a:rPr sz="1400" b="1" spc="-25" dirty="0"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25927E"/>
                </a:solidFill>
                <a:latin typeface="Calibri"/>
                <a:cs typeface="Calibri"/>
              </a:rPr>
              <a:t>(CBIT-</a:t>
            </a:r>
            <a:r>
              <a:rPr sz="1400" b="1" spc="-20" dirty="0">
                <a:solidFill>
                  <a:srgbClr val="25927E"/>
                </a:solidFill>
                <a:latin typeface="Calibri"/>
                <a:cs typeface="Calibri"/>
              </a:rPr>
              <a:t>GSP)</a:t>
            </a:r>
            <a:endParaRPr sz="1400" dirty="0">
              <a:latin typeface="Calibri"/>
              <a:cs typeface="Calibri"/>
            </a:endParaRPr>
          </a:p>
          <a:p>
            <a:pPr marL="299085" indent="-286385">
              <a:lnSpc>
                <a:spcPct val="150000"/>
              </a:lnSpc>
              <a:buClr>
                <a:srgbClr val="25927E"/>
              </a:buClr>
              <a:buFont typeface="Wingdings"/>
              <a:buChar char=""/>
              <a:tabLst>
                <a:tab pos="299085" algn="l"/>
              </a:tabLst>
            </a:pPr>
            <a:r>
              <a:rPr sz="1400" b="1" dirty="0">
                <a:latin typeface="Calibri"/>
                <a:cs typeface="Calibri"/>
              </a:rPr>
              <a:t>The</a:t>
            </a:r>
            <a:r>
              <a:rPr sz="1400" b="1" spc="-4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Greenhouse</a:t>
            </a:r>
            <a:r>
              <a:rPr sz="1400" b="1" spc="-5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Gas</a:t>
            </a:r>
            <a:r>
              <a:rPr sz="1400" b="1" spc="-2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Inventory</a:t>
            </a:r>
            <a:r>
              <a:rPr sz="1400" b="1" spc="-4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and</a:t>
            </a:r>
            <a:r>
              <a:rPr sz="1400" b="1" spc="-4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Research</a:t>
            </a:r>
            <a:r>
              <a:rPr sz="1400" b="1" spc="-3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Center</a:t>
            </a:r>
            <a:r>
              <a:rPr sz="1400" b="1" spc="-5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of</a:t>
            </a:r>
            <a:r>
              <a:rPr sz="1400" b="1" spc="-2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Korea</a:t>
            </a:r>
            <a:r>
              <a:rPr sz="1400" b="1" spc="-4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(GIR)</a:t>
            </a:r>
            <a:endParaRPr sz="1400" dirty="0">
              <a:latin typeface="Calibri"/>
              <a:cs typeface="Calibri"/>
            </a:endParaRPr>
          </a:p>
          <a:p>
            <a:pPr marL="299085" indent="-286385">
              <a:lnSpc>
                <a:spcPct val="150000"/>
              </a:lnSpc>
              <a:buClr>
                <a:srgbClr val="25927E"/>
              </a:buClr>
              <a:buFont typeface="Wingdings"/>
              <a:buChar char=""/>
              <a:tabLst>
                <a:tab pos="299085" algn="l"/>
              </a:tabLst>
            </a:pPr>
            <a:r>
              <a:rPr sz="1400" b="1" dirty="0">
                <a:latin typeface="Calibri"/>
                <a:cs typeface="Calibri"/>
              </a:rPr>
              <a:t>Partnership</a:t>
            </a:r>
            <a:r>
              <a:rPr sz="1400" b="1" spc="-5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on</a:t>
            </a:r>
            <a:r>
              <a:rPr sz="1400" b="1" spc="-10" dirty="0">
                <a:latin typeface="Calibri"/>
                <a:cs typeface="Calibri"/>
              </a:rPr>
              <a:t> Transparency</a:t>
            </a:r>
            <a:r>
              <a:rPr sz="1400" b="1" spc="-4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in</a:t>
            </a:r>
            <a:r>
              <a:rPr sz="1400" b="1" spc="-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the</a:t>
            </a:r>
            <a:r>
              <a:rPr sz="1400" b="1" spc="-3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Paris </a:t>
            </a:r>
            <a:r>
              <a:rPr sz="1400" b="1" spc="-10" dirty="0">
                <a:latin typeface="Calibri"/>
                <a:cs typeface="Calibri"/>
              </a:rPr>
              <a:t>Agreement</a:t>
            </a:r>
            <a:r>
              <a:rPr sz="1400" b="1" spc="-4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(PATPA)</a:t>
            </a:r>
            <a:endParaRPr sz="1400" dirty="0">
              <a:latin typeface="Calibri"/>
              <a:cs typeface="Calibri"/>
            </a:endParaRPr>
          </a:p>
          <a:p>
            <a:pPr marL="299085" indent="-286385">
              <a:lnSpc>
                <a:spcPct val="150000"/>
              </a:lnSpc>
              <a:buClr>
                <a:srgbClr val="25927E"/>
              </a:buClr>
              <a:buFont typeface="Wingdings"/>
              <a:buChar char=""/>
              <a:tabLst>
                <a:tab pos="299085" algn="l"/>
              </a:tabLst>
            </a:pPr>
            <a:r>
              <a:rPr sz="1400" b="1" dirty="0">
                <a:latin typeface="Calibri"/>
                <a:cs typeface="Calibri"/>
              </a:rPr>
              <a:t>Food</a:t>
            </a:r>
            <a:r>
              <a:rPr sz="1400" b="1" spc="-4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and</a:t>
            </a:r>
            <a:r>
              <a:rPr sz="1400" b="1" spc="-1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Agriculture</a:t>
            </a:r>
            <a:r>
              <a:rPr sz="1400" b="1" spc="-4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Organization</a:t>
            </a:r>
            <a:r>
              <a:rPr sz="1400" b="1" spc="-3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of</a:t>
            </a:r>
            <a:r>
              <a:rPr sz="1400" b="1" spc="-1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the</a:t>
            </a:r>
            <a:r>
              <a:rPr sz="1400" b="1" spc="-1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United</a:t>
            </a:r>
            <a:r>
              <a:rPr sz="1400" b="1" spc="-3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Nations</a:t>
            </a:r>
            <a:r>
              <a:rPr sz="1400" b="1" spc="-20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(FAO)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50000"/>
              </a:lnSpc>
              <a:spcBef>
                <a:spcPts val="35"/>
              </a:spcBef>
              <a:buClr>
                <a:srgbClr val="25927E"/>
              </a:buClr>
              <a:buFont typeface="Wingdings"/>
              <a:buChar char=""/>
            </a:pPr>
            <a:endParaRPr sz="1350" dirty="0">
              <a:latin typeface="Calibri"/>
              <a:cs typeface="Calibri"/>
            </a:endParaRPr>
          </a:p>
          <a:p>
            <a:pPr marL="12700">
              <a:lnSpc>
                <a:spcPct val="150000"/>
              </a:lnSpc>
            </a:pPr>
            <a:r>
              <a:rPr sz="1400" b="1" dirty="0">
                <a:latin typeface="Calibri"/>
                <a:cs typeface="Calibri"/>
              </a:rPr>
              <a:t>Hosted</a:t>
            </a:r>
            <a:r>
              <a:rPr sz="1400" b="1" spc="-60" dirty="0">
                <a:latin typeface="Calibri"/>
                <a:cs typeface="Calibri"/>
              </a:rPr>
              <a:t> </a:t>
            </a:r>
            <a:r>
              <a:rPr sz="1400" b="1" spc="-25" dirty="0">
                <a:latin typeface="Calibri"/>
                <a:cs typeface="Calibri"/>
              </a:rPr>
              <a:t>by:</a:t>
            </a:r>
            <a:endParaRPr sz="1400" dirty="0">
              <a:latin typeface="Calibri"/>
              <a:cs typeface="Calibri"/>
            </a:endParaRPr>
          </a:p>
          <a:p>
            <a:pPr marL="299085" indent="-286385">
              <a:lnSpc>
                <a:spcPct val="150000"/>
              </a:lnSpc>
              <a:buClr>
                <a:srgbClr val="25927E"/>
              </a:buClr>
              <a:buFont typeface="Wingdings"/>
              <a:buChar char=""/>
              <a:tabLst>
                <a:tab pos="299085" algn="l"/>
              </a:tabLst>
            </a:pPr>
            <a:r>
              <a:rPr sz="1400" b="1" dirty="0">
                <a:latin typeface="Calibri"/>
                <a:cs typeface="Calibri"/>
              </a:rPr>
              <a:t>The</a:t>
            </a:r>
            <a:r>
              <a:rPr sz="1400" b="1" spc="-2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Government</a:t>
            </a:r>
            <a:r>
              <a:rPr sz="1400" b="1" spc="-3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of</a:t>
            </a:r>
            <a:r>
              <a:rPr sz="1400" b="1" spc="-5" dirty="0"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25927E"/>
                </a:solidFill>
                <a:latin typeface="Calibri"/>
                <a:cs typeface="Calibri"/>
              </a:rPr>
              <a:t>South</a:t>
            </a:r>
            <a:r>
              <a:rPr sz="1400" b="1" spc="-5" dirty="0">
                <a:solidFill>
                  <a:srgbClr val="25927E"/>
                </a:solidFill>
                <a:latin typeface="Calibri"/>
                <a:cs typeface="Calibri"/>
              </a:rPr>
              <a:t> </a:t>
            </a:r>
            <a:r>
              <a:rPr sz="1400" b="1" spc="-20" dirty="0">
                <a:solidFill>
                  <a:srgbClr val="25927E"/>
                </a:solidFill>
                <a:latin typeface="Calibri"/>
                <a:cs typeface="Calibri"/>
              </a:rPr>
              <a:t>Korea</a:t>
            </a:r>
            <a:endParaRPr sz="1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20411" y="86868"/>
            <a:ext cx="2010156" cy="47396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0175" y="82221"/>
            <a:ext cx="1993198" cy="43333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143873" y="84619"/>
            <a:ext cx="1864942" cy="474595"/>
          </a:xfrm>
          <a:prstGeom prst="rect">
            <a:avLst/>
          </a:prstGeom>
        </p:spPr>
      </p:pic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685800" y="519430"/>
            <a:ext cx="14293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Objective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708761" y="1162558"/>
            <a:ext cx="8206639" cy="279756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300" b="1" dirty="0">
                <a:latin typeface="Calibri"/>
                <a:cs typeface="Calibri"/>
              </a:rPr>
              <a:t>Support</a:t>
            </a:r>
            <a:r>
              <a:rPr sz="1300" b="1" spc="-40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country</a:t>
            </a:r>
            <a:r>
              <a:rPr sz="1300" b="1" spc="-10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teams</a:t>
            </a:r>
            <a:r>
              <a:rPr sz="1300" b="1" spc="-40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in</a:t>
            </a:r>
            <a:r>
              <a:rPr sz="1300" b="1" spc="-50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technical</a:t>
            </a:r>
            <a:r>
              <a:rPr sz="1300" b="1" spc="-10" dirty="0">
                <a:latin typeface="Calibri"/>
                <a:cs typeface="Calibri"/>
              </a:rPr>
              <a:t> understanding</a:t>
            </a:r>
            <a:r>
              <a:rPr sz="1300" b="1" spc="-15" dirty="0">
                <a:latin typeface="Calibri"/>
                <a:cs typeface="Calibri"/>
              </a:rPr>
              <a:t> </a:t>
            </a:r>
            <a:r>
              <a:rPr sz="1300" b="1" dirty="0">
                <a:solidFill>
                  <a:srgbClr val="25927E"/>
                </a:solidFill>
                <a:latin typeface="Calibri"/>
                <a:cs typeface="Calibri"/>
              </a:rPr>
              <a:t>the</a:t>
            </a:r>
            <a:r>
              <a:rPr sz="1300" b="1" spc="-40" dirty="0">
                <a:solidFill>
                  <a:srgbClr val="25927E"/>
                </a:solidFill>
                <a:latin typeface="Calibri"/>
                <a:cs typeface="Calibri"/>
              </a:rPr>
              <a:t> </a:t>
            </a:r>
            <a:r>
              <a:rPr sz="1300" b="1" dirty="0">
                <a:solidFill>
                  <a:srgbClr val="25927E"/>
                </a:solidFill>
                <a:latin typeface="Calibri"/>
                <a:cs typeface="Calibri"/>
              </a:rPr>
              <a:t>reporting</a:t>
            </a:r>
            <a:r>
              <a:rPr sz="1300" b="1" spc="-20" dirty="0">
                <a:solidFill>
                  <a:srgbClr val="25927E"/>
                </a:solidFill>
                <a:latin typeface="Calibri"/>
                <a:cs typeface="Calibri"/>
              </a:rPr>
              <a:t> </a:t>
            </a:r>
            <a:r>
              <a:rPr sz="1300" b="1" dirty="0">
                <a:solidFill>
                  <a:srgbClr val="25927E"/>
                </a:solidFill>
                <a:latin typeface="Calibri"/>
                <a:cs typeface="Calibri"/>
              </a:rPr>
              <a:t>process</a:t>
            </a:r>
            <a:r>
              <a:rPr sz="1300" b="1" spc="-40" dirty="0">
                <a:solidFill>
                  <a:srgbClr val="25927E"/>
                </a:solidFill>
                <a:latin typeface="Calibri"/>
                <a:cs typeface="Calibri"/>
              </a:rPr>
              <a:t> </a:t>
            </a:r>
            <a:r>
              <a:rPr sz="1300" b="1" dirty="0">
                <a:solidFill>
                  <a:srgbClr val="25927E"/>
                </a:solidFill>
                <a:latin typeface="Calibri"/>
                <a:cs typeface="Calibri"/>
              </a:rPr>
              <a:t>for</a:t>
            </a:r>
            <a:r>
              <a:rPr sz="1300" b="1" spc="-35" dirty="0">
                <a:solidFill>
                  <a:srgbClr val="25927E"/>
                </a:solidFill>
                <a:latin typeface="Calibri"/>
                <a:cs typeface="Calibri"/>
              </a:rPr>
              <a:t> </a:t>
            </a:r>
            <a:r>
              <a:rPr sz="1300" b="1" dirty="0">
                <a:solidFill>
                  <a:srgbClr val="25927E"/>
                </a:solidFill>
                <a:latin typeface="Calibri"/>
                <a:cs typeface="Calibri"/>
              </a:rPr>
              <a:t>NDC</a:t>
            </a:r>
            <a:r>
              <a:rPr sz="1300" b="1" spc="-25" dirty="0">
                <a:solidFill>
                  <a:srgbClr val="25927E"/>
                </a:solidFill>
                <a:latin typeface="Calibri"/>
                <a:cs typeface="Calibri"/>
              </a:rPr>
              <a:t> </a:t>
            </a:r>
            <a:r>
              <a:rPr sz="1300" b="1" spc="-10" dirty="0">
                <a:solidFill>
                  <a:srgbClr val="25927E"/>
                </a:solidFill>
                <a:latin typeface="Calibri"/>
                <a:cs typeface="Calibri"/>
              </a:rPr>
              <a:t>mitigation</a:t>
            </a:r>
            <a:r>
              <a:rPr sz="1300" b="1" spc="-45" dirty="0">
                <a:solidFill>
                  <a:srgbClr val="25927E"/>
                </a:solidFill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commitments</a:t>
            </a:r>
            <a:r>
              <a:rPr sz="1300" b="1" spc="-15" dirty="0">
                <a:latin typeface="Calibri"/>
                <a:cs typeface="Calibri"/>
              </a:rPr>
              <a:t> </a:t>
            </a:r>
            <a:r>
              <a:rPr sz="1300" b="1" spc="-25" dirty="0">
                <a:latin typeface="Calibri"/>
                <a:cs typeface="Calibri"/>
              </a:rPr>
              <a:t>and </a:t>
            </a:r>
            <a:r>
              <a:rPr sz="1300" b="1" spc="-10" dirty="0">
                <a:latin typeface="Calibri"/>
                <a:cs typeface="Calibri"/>
              </a:rPr>
              <a:t>associated requirements.</a:t>
            </a:r>
            <a:endParaRPr sz="13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35"/>
              </a:spcBef>
            </a:pPr>
            <a:endParaRPr sz="1250" dirty="0">
              <a:latin typeface="Calibri"/>
              <a:cs typeface="Calibri"/>
            </a:endParaRPr>
          </a:p>
          <a:p>
            <a:pPr marL="299085" marR="213995" indent="-287020" algn="just">
              <a:lnSpc>
                <a:spcPct val="100000"/>
              </a:lnSpc>
              <a:buClr>
                <a:srgbClr val="25927E"/>
              </a:buClr>
              <a:buFont typeface="Wingdings"/>
              <a:buChar char=""/>
              <a:tabLst>
                <a:tab pos="299085" algn="l"/>
              </a:tabLst>
            </a:pPr>
            <a:r>
              <a:rPr sz="1300" b="1" spc="-10" dirty="0">
                <a:latin typeface="Calibri"/>
                <a:cs typeface="Calibri"/>
              </a:rPr>
              <a:t>Provide</a:t>
            </a:r>
            <a:r>
              <a:rPr sz="1300" b="1" spc="-25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useful</a:t>
            </a:r>
            <a:r>
              <a:rPr sz="1300" b="1" spc="-20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information</a:t>
            </a:r>
            <a:r>
              <a:rPr sz="1300" b="1" spc="10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and</a:t>
            </a:r>
            <a:r>
              <a:rPr sz="1300" b="1" spc="-25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experiences</a:t>
            </a:r>
            <a:r>
              <a:rPr sz="1300" b="1" spc="-5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to</a:t>
            </a:r>
            <a:r>
              <a:rPr sz="1300" b="1" spc="-25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facilitate</a:t>
            </a:r>
            <a:r>
              <a:rPr sz="1300" b="1" spc="-20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reporting, including:</a:t>
            </a:r>
            <a:endParaRPr sz="1300" dirty="0">
              <a:latin typeface="Calibri"/>
              <a:cs typeface="Calibri"/>
            </a:endParaRPr>
          </a:p>
          <a:p>
            <a:pPr marL="641985" lvl="1" indent="-286385" algn="just">
              <a:lnSpc>
                <a:spcPct val="100000"/>
              </a:lnSpc>
              <a:buClr>
                <a:srgbClr val="25927E"/>
              </a:buClr>
              <a:buFont typeface="Wingdings"/>
              <a:buChar char=""/>
              <a:tabLst>
                <a:tab pos="641985" algn="l"/>
              </a:tabLst>
            </a:pPr>
            <a:r>
              <a:rPr sz="1300" b="1" spc="-10" dirty="0">
                <a:latin typeface="Calibri"/>
                <a:cs typeface="Calibri"/>
              </a:rPr>
              <a:t>Preparing</a:t>
            </a:r>
            <a:r>
              <a:rPr sz="1300" b="1" spc="-15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for</a:t>
            </a:r>
            <a:r>
              <a:rPr sz="1300" b="1" spc="-20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use</a:t>
            </a:r>
            <a:r>
              <a:rPr sz="1300" b="1" spc="-40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of</a:t>
            </a:r>
            <a:r>
              <a:rPr sz="1300" b="1" spc="-30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the</a:t>
            </a:r>
            <a:r>
              <a:rPr sz="1300" b="1" spc="-25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common tabular</a:t>
            </a:r>
            <a:r>
              <a:rPr sz="1300" b="1" spc="-20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format;</a:t>
            </a:r>
            <a:endParaRPr sz="1300" dirty="0">
              <a:latin typeface="Calibri"/>
              <a:cs typeface="Calibri"/>
            </a:endParaRPr>
          </a:p>
          <a:p>
            <a:pPr marL="641985" lvl="1" indent="-286385" algn="just">
              <a:lnSpc>
                <a:spcPct val="100000"/>
              </a:lnSpc>
              <a:buClr>
                <a:srgbClr val="25927E"/>
              </a:buClr>
              <a:buFont typeface="Wingdings"/>
              <a:buChar char=""/>
              <a:tabLst>
                <a:tab pos="641985" algn="l"/>
              </a:tabLst>
            </a:pPr>
            <a:r>
              <a:rPr sz="1300" b="1" dirty="0">
                <a:latin typeface="Calibri"/>
                <a:cs typeface="Calibri"/>
              </a:rPr>
              <a:t>The</a:t>
            </a:r>
            <a:r>
              <a:rPr sz="1300" b="1" spc="-30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use</a:t>
            </a:r>
            <a:r>
              <a:rPr sz="1300" b="1" spc="-45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of</a:t>
            </a:r>
            <a:r>
              <a:rPr sz="1300" b="1" spc="-30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modeling</a:t>
            </a:r>
            <a:r>
              <a:rPr sz="1300" b="1" spc="-30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tools</a:t>
            </a:r>
            <a:r>
              <a:rPr sz="1300" b="1" spc="-25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for</a:t>
            </a:r>
            <a:r>
              <a:rPr sz="1300" b="1" spc="-20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determining </a:t>
            </a:r>
            <a:r>
              <a:rPr sz="1300" b="1" dirty="0">
                <a:latin typeface="Calibri"/>
                <a:cs typeface="Calibri"/>
              </a:rPr>
              <a:t>scenarios</a:t>
            </a:r>
            <a:r>
              <a:rPr sz="1300" b="1" spc="-15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and</a:t>
            </a:r>
            <a:r>
              <a:rPr sz="1300" b="1" spc="-25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projections</a:t>
            </a:r>
            <a:r>
              <a:rPr sz="1300" b="1" spc="-10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and</a:t>
            </a:r>
            <a:r>
              <a:rPr sz="1300" b="1" spc="-35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how</a:t>
            </a:r>
            <a:r>
              <a:rPr sz="1300" b="1" spc="-30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they</a:t>
            </a:r>
            <a:r>
              <a:rPr sz="1300" b="1" spc="-25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can</a:t>
            </a:r>
            <a:r>
              <a:rPr sz="1300" b="1" spc="-15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be</a:t>
            </a:r>
            <a:r>
              <a:rPr sz="1300" b="1" spc="-45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used</a:t>
            </a:r>
            <a:r>
              <a:rPr sz="1300" b="1" spc="-25" dirty="0">
                <a:latin typeface="Calibri"/>
                <a:cs typeface="Calibri"/>
              </a:rPr>
              <a:t> for</a:t>
            </a:r>
            <a:endParaRPr sz="1300" dirty="0">
              <a:latin typeface="Calibri"/>
              <a:cs typeface="Calibri"/>
            </a:endParaRPr>
          </a:p>
          <a:p>
            <a:pPr marL="641985" algn="just">
              <a:lnSpc>
                <a:spcPct val="100000"/>
              </a:lnSpc>
            </a:pPr>
            <a:r>
              <a:rPr sz="1300" b="1" spc="-10" dirty="0">
                <a:latin typeface="Calibri"/>
                <a:cs typeface="Calibri"/>
              </a:rPr>
              <a:t>tracking</a:t>
            </a:r>
            <a:r>
              <a:rPr sz="1300" b="1" spc="-5" dirty="0">
                <a:latin typeface="Calibri"/>
                <a:cs typeface="Calibri"/>
              </a:rPr>
              <a:t> </a:t>
            </a:r>
            <a:r>
              <a:rPr sz="1300" b="1" spc="-20" dirty="0">
                <a:latin typeface="Calibri"/>
                <a:cs typeface="Calibri"/>
              </a:rPr>
              <a:t>NDCs;</a:t>
            </a:r>
            <a:endParaRPr sz="1300" dirty="0">
              <a:latin typeface="Calibri"/>
              <a:cs typeface="Calibri"/>
            </a:endParaRPr>
          </a:p>
          <a:p>
            <a:pPr marL="641985" lvl="1" indent="-286385" algn="just">
              <a:lnSpc>
                <a:spcPct val="100000"/>
              </a:lnSpc>
              <a:spcBef>
                <a:spcPts val="5"/>
              </a:spcBef>
              <a:buClr>
                <a:srgbClr val="25927E"/>
              </a:buClr>
              <a:buFont typeface="Wingdings"/>
              <a:buChar char=""/>
              <a:tabLst>
                <a:tab pos="641985" algn="l"/>
              </a:tabLst>
            </a:pPr>
            <a:r>
              <a:rPr sz="1300" b="1" dirty="0">
                <a:latin typeface="Calibri"/>
                <a:cs typeface="Calibri"/>
              </a:rPr>
              <a:t>The</a:t>
            </a:r>
            <a:r>
              <a:rPr sz="1300" b="1" spc="-35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use</a:t>
            </a:r>
            <a:r>
              <a:rPr sz="1300" b="1" spc="-45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of</a:t>
            </a:r>
            <a:r>
              <a:rPr sz="1300" b="1" spc="-30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select</a:t>
            </a:r>
            <a:r>
              <a:rPr sz="1300" b="1" spc="-40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NDC</a:t>
            </a:r>
            <a:r>
              <a:rPr sz="1300" b="1" spc="-20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tracking</a:t>
            </a:r>
            <a:r>
              <a:rPr sz="1300" b="1" spc="-20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tools.</a:t>
            </a:r>
            <a:endParaRPr sz="1300" dirty="0">
              <a:latin typeface="Calibri"/>
              <a:cs typeface="Calibri"/>
            </a:endParaRPr>
          </a:p>
          <a:p>
            <a:pPr lvl="1" algn="just">
              <a:lnSpc>
                <a:spcPct val="100000"/>
              </a:lnSpc>
              <a:spcBef>
                <a:spcPts val="30"/>
              </a:spcBef>
              <a:buClr>
                <a:srgbClr val="25927E"/>
              </a:buClr>
              <a:buFont typeface="Wingdings"/>
              <a:buChar char=""/>
            </a:pPr>
            <a:endParaRPr sz="1250" dirty="0">
              <a:latin typeface="Calibri"/>
              <a:cs typeface="Calibri"/>
            </a:endParaRPr>
          </a:p>
          <a:p>
            <a:pPr marL="299085" indent="-286385" algn="just">
              <a:lnSpc>
                <a:spcPct val="100000"/>
              </a:lnSpc>
              <a:spcBef>
                <a:spcPts val="5"/>
              </a:spcBef>
              <a:buClr>
                <a:srgbClr val="25927E"/>
              </a:buClr>
              <a:buFont typeface="Wingdings"/>
              <a:buChar char=""/>
              <a:tabLst>
                <a:tab pos="299085" algn="l"/>
              </a:tabLst>
            </a:pPr>
            <a:r>
              <a:rPr sz="1300" b="1" dirty="0">
                <a:latin typeface="Calibri"/>
                <a:cs typeface="Calibri"/>
              </a:rPr>
              <a:t>Get</a:t>
            </a:r>
            <a:r>
              <a:rPr sz="1300" b="1" spc="-35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a</a:t>
            </a:r>
            <a:r>
              <a:rPr sz="1300" b="1" spc="-40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kick</a:t>
            </a:r>
            <a:r>
              <a:rPr sz="1300" b="1" spc="-30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start</a:t>
            </a:r>
            <a:r>
              <a:rPr sz="1300" b="1" spc="-30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in</a:t>
            </a:r>
            <a:r>
              <a:rPr sz="1300" b="1" spc="-35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tracking</a:t>
            </a:r>
            <a:r>
              <a:rPr sz="1300" b="1" spc="-10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NDCs</a:t>
            </a:r>
            <a:r>
              <a:rPr sz="1300" b="1" spc="-30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through</a:t>
            </a:r>
            <a:r>
              <a:rPr sz="1300" b="1" spc="-20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the</a:t>
            </a:r>
            <a:r>
              <a:rPr sz="1300" b="1" spc="-30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use</a:t>
            </a:r>
            <a:r>
              <a:rPr sz="1300" b="1" spc="-30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of</a:t>
            </a:r>
            <a:r>
              <a:rPr sz="1300" b="1" spc="-40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real</a:t>
            </a:r>
            <a:r>
              <a:rPr sz="1300" b="1" spc="-25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country data</a:t>
            </a:r>
            <a:r>
              <a:rPr sz="1300" b="1" spc="-30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and</a:t>
            </a:r>
            <a:r>
              <a:rPr sz="1300" b="1" spc="-30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own</a:t>
            </a:r>
            <a:r>
              <a:rPr sz="1300" b="1" spc="-35" dirty="0">
                <a:latin typeface="Calibri"/>
                <a:cs typeface="Calibri"/>
              </a:rPr>
              <a:t> </a:t>
            </a:r>
            <a:r>
              <a:rPr sz="1300" b="1" spc="-20" dirty="0">
                <a:latin typeface="Calibri"/>
                <a:cs typeface="Calibri"/>
              </a:rPr>
              <a:t>NDC.</a:t>
            </a:r>
            <a:endParaRPr sz="1300" dirty="0">
              <a:latin typeface="Calibri"/>
              <a:cs typeface="Calibri"/>
            </a:endParaRPr>
          </a:p>
          <a:p>
            <a:pPr marL="299085" marR="383540" indent="-287020" algn="just">
              <a:lnSpc>
                <a:spcPct val="100000"/>
              </a:lnSpc>
              <a:buClr>
                <a:srgbClr val="25927E"/>
              </a:buClr>
              <a:buFont typeface="Wingdings"/>
              <a:buChar char=""/>
              <a:tabLst>
                <a:tab pos="299085" algn="l"/>
              </a:tabLst>
            </a:pPr>
            <a:r>
              <a:rPr sz="1300" b="1" spc="-10" dirty="0">
                <a:latin typeface="Calibri"/>
                <a:cs typeface="Calibri"/>
              </a:rPr>
              <a:t>Exchange</a:t>
            </a:r>
            <a:r>
              <a:rPr sz="1300" b="1" spc="-30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experiences </a:t>
            </a:r>
            <a:r>
              <a:rPr sz="1300" b="1" dirty="0">
                <a:latin typeface="Calibri"/>
                <a:cs typeface="Calibri"/>
              </a:rPr>
              <a:t>and</a:t>
            </a:r>
            <a:r>
              <a:rPr sz="1300" b="1" spc="-25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lessons</a:t>
            </a:r>
            <a:r>
              <a:rPr sz="1300" b="1" spc="-40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learned</a:t>
            </a:r>
            <a:r>
              <a:rPr lang="en-US" sz="1300" b="1" dirty="0">
                <a:latin typeface="Calibri"/>
                <a:cs typeface="Calibri"/>
              </a:rPr>
              <a:t> in</a:t>
            </a:r>
            <a:r>
              <a:rPr sz="1300" b="1" spc="-25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the</a:t>
            </a:r>
            <a:r>
              <a:rPr sz="1300" b="1" spc="-30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application</a:t>
            </a:r>
            <a:r>
              <a:rPr sz="1300" b="1" spc="-5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of</a:t>
            </a:r>
            <a:r>
              <a:rPr sz="1300" b="1" spc="-30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tools</a:t>
            </a:r>
            <a:r>
              <a:rPr sz="1300" b="1" spc="-35" dirty="0">
                <a:latin typeface="Calibri"/>
                <a:cs typeface="Calibri"/>
              </a:rPr>
              <a:t> </a:t>
            </a:r>
            <a:r>
              <a:rPr sz="1300" b="1" spc="-25" dirty="0">
                <a:latin typeface="Calibri"/>
                <a:cs typeface="Calibri"/>
              </a:rPr>
              <a:t>for </a:t>
            </a:r>
            <a:r>
              <a:rPr sz="1300" b="1" spc="-10" dirty="0">
                <a:latin typeface="Calibri"/>
                <a:cs typeface="Calibri"/>
              </a:rPr>
              <a:t>mitigation</a:t>
            </a:r>
            <a:r>
              <a:rPr sz="1300" b="1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assessment,</a:t>
            </a:r>
            <a:r>
              <a:rPr sz="1300" b="1" spc="-20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tracking</a:t>
            </a:r>
            <a:r>
              <a:rPr sz="1300" b="1" spc="-5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and</a:t>
            </a:r>
            <a:r>
              <a:rPr sz="1300" b="1" spc="-20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reporting.</a:t>
            </a:r>
            <a:endParaRPr sz="1300" dirty="0">
              <a:latin typeface="Calibri"/>
              <a:cs typeface="Calibri"/>
            </a:endParaRPr>
          </a:p>
          <a:p>
            <a:pPr marL="299085" marR="381635" indent="-287020" algn="just">
              <a:lnSpc>
                <a:spcPct val="100000"/>
              </a:lnSpc>
              <a:buClr>
                <a:srgbClr val="25927E"/>
              </a:buClr>
              <a:buFont typeface="Wingdings"/>
              <a:buChar char=""/>
              <a:tabLst>
                <a:tab pos="299085" algn="l"/>
              </a:tabLst>
            </a:pPr>
            <a:r>
              <a:rPr sz="1300" b="1" dirty="0">
                <a:latin typeface="Calibri"/>
                <a:cs typeface="Calibri"/>
              </a:rPr>
              <a:t>Identify</a:t>
            </a:r>
            <a:r>
              <a:rPr sz="1300" b="1" spc="-35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common</a:t>
            </a:r>
            <a:r>
              <a:rPr sz="1300" b="1" spc="-25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challenges</a:t>
            </a:r>
            <a:r>
              <a:rPr sz="1300" b="1" spc="-35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and</a:t>
            </a:r>
            <a:r>
              <a:rPr sz="1300" b="1" spc="-50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opportunities</a:t>
            </a:r>
            <a:r>
              <a:rPr sz="1300" b="1" spc="-15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for</a:t>
            </a:r>
            <a:r>
              <a:rPr sz="1300" b="1" spc="-40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collaboration </a:t>
            </a:r>
            <a:r>
              <a:rPr sz="1300" b="1" dirty="0">
                <a:latin typeface="Calibri"/>
                <a:cs typeface="Calibri"/>
              </a:rPr>
              <a:t>among</a:t>
            </a:r>
            <a:r>
              <a:rPr sz="1300" b="1" spc="-45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country</a:t>
            </a:r>
            <a:r>
              <a:rPr sz="1300" b="1" spc="-15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teams</a:t>
            </a:r>
            <a:r>
              <a:rPr sz="1300" b="1" spc="-40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on</a:t>
            </a:r>
            <a:r>
              <a:rPr sz="1300" b="1" spc="-55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mitigation assessment,</a:t>
            </a:r>
            <a:r>
              <a:rPr sz="1300" b="1" spc="-25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tracking</a:t>
            </a:r>
            <a:r>
              <a:rPr sz="1300" b="1" spc="-20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and</a:t>
            </a:r>
            <a:r>
              <a:rPr sz="1300" b="1" spc="-20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reporting.</a:t>
            </a:r>
            <a:endParaRPr sz="13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20411" y="86868"/>
            <a:ext cx="2010156" cy="47396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0175" y="82221"/>
            <a:ext cx="1993198" cy="43333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143873" y="84619"/>
            <a:ext cx="1864942" cy="474595"/>
          </a:xfrm>
          <a:prstGeom prst="rect">
            <a:avLst/>
          </a:prstGeom>
        </p:spPr>
      </p:pic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685800" y="522859"/>
            <a:ext cx="14484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>
                <a:solidFill>
                  <a:srgbClr val="27927E"/>
                </a:solidFill>
              </a:rPr>
              <a:t>Approach</a:t>
            </a:r>
          </a:p>
        </p:txBody>
      </p:sp>
      <p:grpSp>
        <p:nvGrpSpPr>
          <p:cNvPr id="14" name="object 14"/>
          <p:cNvGrpSpPr/>
          <p:nvPr/>
        </p:nvGrpSpPr>
        <p:grpSpPr>
          <a:xfrm>
            <a:off x="2451861" y="1026922"/>
            <a:ext cx="694055" cy="985519"/>
            <a:chOff x="2451861" y="1026922"/>
            <a:chExt cx="694055" cy="985519"/>
          </a:xfrm>
        </p:grpSpPr>
        <p:sp>
          <p:nvSpPr>
            <p:cNvPr id="15" name="object 15"/>
            <p:cNvSpPr/>
            <p:nvPr/>
          </p:nvSpPr>
          <p:spPr>
            <a:xfrm>
              <a:off x="2458211" y="1033272"/>
              <a:ext cx="681355" cy="972819"/>
            </a:xfrm>
            <a:custGeom>
              <a:avLst/>
              <a:gdLst/>
              <a:ahLst/>
              <a:cxnLst/>
              <a:rect l="l" t="t" r="r" b="b"/>
              <a:pathLst>
                <a:path w="681355" h="972819">
                  <a:moveTo>
                    <a:pt x="681227" y="0"/>
                  </a:moveTo>
                  <a:lnTo>
                    <a:pt x="340613" y="340613"/>
                  </a:lnTo>
                  <a:lnTo>
                    <a:pt x="0" y="0"/>
                  </a:lnTo>
                  <a:lnTo>
                    <a:pt x="0" y="631698"/>
                  </a:lnTo>
                  <a:lnTo>
                    <a:pt x="340613" y="972311"/>
                  </a:lnTo>
                  <a:lnTo>
                    <a:pt x="681227" y="631698"/>
                  </a:lnTo>
                  <a:lnTo>
                    <a:pt x="681227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458211" y="1033272"/>
              <a:ext cx="681355" cy="972819"/>
            </a:xfrm>
            <a:custGeom>
              <a:avLst/>
              <a:gdLst/>
              <a:ahLst/>
              <a:cxnLst/>
              <a:rect l="l" t="t" r="r" b="b"/>
              <a:pathLst>
                <a:path w="681355" h="972819">
                  <a:moveTo>
                    <a:pt x="681227" y="0"/>
                  </a:moveTo>
                  <a:lnTo>
                    <a:pt x="681227" y="631698"/>
                  </a:lnTo>
                  <a:lnTo>
                    <a:pt x="340613" y="972311"/>
                  </a:lnTo>
                  <a:lnTo>
                    <a:pt x="0" y="631698"/>
                  </a:lnTo>
                  <a:lnTo>
                    <a:pt x="0" y="0"/>
                  </a:lnTo>
                  <a:lnTo>
                    <a:pt x="340613" y="340613"/>
                  </a:lnTo>
                  <a:lnTo>
                    <a:pt x="681227" y="0"/>
                  </a:lnTo>
                  <a:close/>
                </a:path>
              </a:pathLst>
            </a:custGeom>
            <a:ln w="12700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2527807" y="1370838"/>
            <a:ext cx="53975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Stage</a:t>
            </a:r>
            <a:r>
              <a:rPr sz="15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spc="-5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139439" y="1030224"/>
            <a:ext cx="3484245" cy="632460"/>
          </a:xfrm>
          <a:custGeom>
            <a:avLst/>
            <a:gdLst/>
            <a:ahLst/>
            <a:cxnLst/>
            <a:rect l="l" t="t" r="r" b="b"/>
            <a:pathLst>
              <a:path w="3484245" h="632460">
                <a:moveTo>
                  <a:pt x="3483864" y="105410"/>
                </a:moveTo>
                <a:lnTo>
                  <a:pt x="3483864" y="527050"/>
                </a:lnTo>
                <a:lnTo>
                  <a:pt x="3475573" y="568059"/>
                </a:lnTo>
                <a:lnTo>
                  <a:pt x="3452971" y="601567"/>
                </a:lnTo>
                <a:lnTo>
                  <a:pt x="3419463" y="624169"/>
                </a:lnTo>
                <a:lnTo>
                  <a:pt x="3378454" y="632460"/>
                </a:lnTo>
                <a:lnTo>
                  <a:pt x="0" y="632460"/>
                </a:lnTo>
                <a:lnTo>
                  <a:pt x="0" y="0"/>
                </a:lnTo>
                <a:lnTo>
                  <a:pt x="3378454" y="0"/>
                </a:lnTo>
                <a:lnTo>
                  <a:pt x="3419463" y="8290"/>
                </a:lnTo>
                <a:lnTo>
                  <a:pt x="3452971" y="30892"/>
                </a:lnTo>
                <a:lnTo>
                  <a:pt x="3475573" y="64400"/>
                </a:lnTo>
                <a:lnTo>
                  <a:pt x="3483864" y="105410"/>
                </a:lnTo>
                <a:close/>
              </a:path>
            </a:pathLst>
          </a:custGeom>
          <a:ln w="12699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145789" y="1096162"/>
            <a:ext cx="3413125" cy="44958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235585" indent="-149860">
              <a:lnSpc>
                <a:spcPct val="100000"/>
              </a:lnSpc>
              <a:spcBef>
                <a:spcPts val="204"/>
              </a:spcBef>
              <a:buChar char="•"/>
              <a:tabLst>
                <a:tab pos="235585" algn="l"/>
              </a:tabLst>
            </a:pPr>
            <a:r>
              <a:rPr sz="1300" spc="-10" dirty="0">
                <a:latin typeface="Calibri"/>
                <a:cs typeface="Calibri"/>
              </a:rPr>
              <a:t>Introductory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webinar</a:t>
            </a:r>
            <a:endParaRPr sz="1300">
              <a:latin typeface="Calibri"/>
              <a:cs typeface="Calibri"/>
            </a:endParaRPr>
          </a:p>
          <a:p>
            <a:pPr marL="235585" indent="-149860">
              <a:lnSpc>
                <a:spcPct val="100000"/>
              </a:lnSpc>
              <a:spcBef>
                <a:spcPts val="110"/>
              </a:spcBef>
              <a:buFont typeface="Calibri"/>
              <a:buChar char="•"/>
              <a:tabLst>
                <a:tab pos="235585" algn="l"/>
              </a:tabLst>
            </a:pPr>
            <a:r>
              <a:rPr sz="1300" b="1" dirty="0">
                <a:latin typeface="Calibri"/>
                <a:cs typeface="Calibri"/>
              </a:rPr>
              <a:t>16</a:t>
            </a:r>
            <a:r>
              <a:rPr sz="1300" b="1" spc="-40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August</a:t>
            </a:r>
            <a:r>
              <a:rPr sz="1300" b="1" spc="-30" dirty="0">
                <a:latin typeface="Calibri"/>
                <a:cs typeface="Calibri"/>
              </a:rPr>
              <a:t> </a:t>
            </a:r>
            <a:r>
              <a:rPr sz="1300" b="1" spc="-20" dirty="0">
                <a:latin typeface="Calibri"/>
                <a:cs typeface="Calibri"/>
              </a:rPr>
              <a:t>2023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2451861" y="1860550"/>
            <a:ext cx="694055" cy="985519"/>
            <a:chOff x="2451861" y="1860550"/>
            <a:chExt cx="694055" cy="985519"/>
          </a:xfrm>
        </p:grpSpPr>
        <p:sp>
          <p:nvSpPr>
            <p:cNvPr id="21" name="object 21"/>
            <p:cNvSpPr/>
            <p:nvPr/>
          </p:nvSpPr>
          <p:spPr>
            <a:xfrm>
              <a:off x="2458211" y="1866900"/>
              <a:ext cx="681355" cy="972819"/>
            </a:xfrm>
            <a:custGeom>
              <a:avLst/>
              <a:gdLst/>
              <a:ahLst/>
              <a:cxnLst/>
              <a:rect l="l" t="t" r="r" b="b"/>
              <a:pathLst>
                <a:path w="681355" h="972819">
                  <a:moveTo>
                    <a:pt x="681227" y="0"/>
                  </a:moveTo>
                  <a:lnTo>
                    <a:pt x="340613" y="340613"/>
                  </a:lnTo>
                  <a:lnTo>
                    <a:pt x="0" y="0"/>
                  </a:lnTo>
                  <a:lnTo>
                    <a:pt x="0" y="631698"/>
                  </a:lnTo>
                  <a:lnTo>
                    <a:pt x="340613" y="972312"/>
                  </a:lnTo>
                  <a:lnTo>
                    <a:pt x="681227" y="631698"/>
                  </a:lnTo>
                  <a:lnTo>
                    <a:pt x="681227" y="0"/>
                  </a:lnTo>
                  <a:close/>
                </a:path>
              </a:pathLst>
            </a:custGeom>
            <a:solidFill>
              <a:srgbClr val="52C9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458211" y="1866900"/>
              <a:ext cx="681355" cy="972819"/>
            </a:xfrm>
            <a:custGeom>
              <a:avLst/>
              <a:gdLst/>
              <a:ahLst/>
              <a:cxnLst/>
              <a:rect l="l" t="t" r="r" b="b"/>
              <a:pathLst>
                <a:path w="681355" h="972819">
                  <a:moveTo>
                    <a:pt x="681227" y="0"/>
                  </a:moveTo>
                  <a:lnTo>
                    <a:pt x="681227" y="631698"/>
                  </a:lnTo>
                  <a:lnTo>
                    <a:pt x="340613" y="972312"/>
                  </a:lnTo>
                  <a:lnTo>
                    <a:pt x="0" y="631698"/>
                  </a:lnTo>
                  <a:lnTo>
                    <a:pt x="0" y="0"/>
                  </a:lnTo>
                  <a:lnTo>
                    <a:pt x="340613" y="340613"/>
                  </a:lnTo>
                  <a:lnTo>
                    <a:pt x="681227" y="0"/>
                  </a:lnTo>
                  <a:close/>
                </a:path>
              </a:pathLst>
            </a:custGeom>
            <a:ln w="12700">
              <a:solidFill>
                <a:srgbClr val="52C9B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2503423" y="2204466"/>
            <a:ext cx="58864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Stage</a:t>
            </a:r>
            <a:r>
              <a:rPr sz="15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spc="-25" dirty="0">
                <a:solidFill>
                  <a:srgbClr val="FFFFFF"/>
                </a:solidFill>
                <a:latin typeface="Calibri"/>
                <a:cs typeface="Calibri"/>
              </a:rPr>
              <a:t>II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139439" y="1866900"/>
            <a:ext cx="3484245" cy="632460"/>
          </a:xfrm>
          <a:custGeom>
            <a:avLst/>
            <a:gdLst/>
            <a:ahLst/>
            <a:cxnLst/>
            <a:rect l="l" t="t" r="r" b="b"/>
            <a:pathLst>
              <a:path w="3484245" h="632460">
                <a:moveTo>
                  <a:pt x="3483864" y="105410"/>
                </a:moveTo>
                <a:lnTo>
                  <a:pt x="3483864" y="527050"/>
                </a:lnTo>
                <a:lnTo>
                  <a:pt x="3475573" y="568059"/>
                </a:lnTo>
                <a:lnTo>
                  <a:pt x="3452971" y="601567"/>
                </a:lnTo>
                <a:lnTo>
                  <a:pt x="3419463" y="624169"/>
                </a:lnTo>
                <a:lnTo>
                  <a:pt x="3378454" y="632460"/>
                </a:lnTo>
                <a:lnTo>
                  <a:pt x="0" y="632460"/>
                </a:lnTo>
                <a:lnTo>
                  <a:pt x="0" y="0"/>
                </a:lnTo>
                <a:lnTo>
                  <a:pt x="3378454" y="0"/>
                </a:lnTo>
                <a:lnTo>
                  <a:pt x="3419463" y="8290"/>
                </a:lnTo>
                <a:lnTo>
                  <a:pt x="3452971" y="30892"/>
                </a:lnTo>
                <a:lnTo>
                  <a:pt x="3475573" y="64400"/>
                </a:lnTo>
                <a:lnTo>
                  <a:pt x="3483864" y="105410"/>
                </a:lnTo>
                <a:close/>
              </a:path>
            </a:pathLst>
          </a:custGeom>
          <a:ln w="12699">
            <a:solidFill>
              <a:srgbClr val="52C9B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145789" y="1928901"/>
            <a:ext cx="3413125" cy="461645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245745" indent="-153035">
              <a:lnSpc>
                <a:spcPct val="100000"/>
              </a:lnSpc>
              <a:spcBef>
                <a:spcPts val="254"/>
              </a:spcBef>
              <a:buSzPct val="107692"/>
              <a:buChar char="•"/>
              <a:tabLst>
                <a:tab pos="245745" algn="l"/>
              </a:tabLst>
            </a:pPr>
            <a:r>
              <a:rPr sz="1300" dirty="0">
                <a:latin typeface="Calibri"/>
                <a:cs typeface="Calibri"/>
              </a:rPr>
              <a:t>Country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collection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information</a:t>
            </a:r>
            <a:endParaRPr sz="1300">
              <a:latin typeface="Calibri"/>
              <a:cs typeface="Calibri"/>
            </a:endParaRPr>
          </a:p>
          <a:p>
            <a:pPr marL="242570" indent="-149860">
              <a:lnSpc>
                <a:spcPct val="100000"/>
              </a:lnSpc>
              <a:spcBef>
                <a:spcPts val="155"/>
              </a:spcBef>
              <a:buFont typeface="Calibri"/>
              <a:buChar char="•"/>
              <a:tabLst>
                <a:tab pos="242570" algn="l"/>
              </a:tabLst>
            </a:pPr>
            <a:r>
              <a:rPr sz="1300" b="1" dirty="0">
                <a:latin typeface="Calibri"/>
                <a:cs typeface="Calibri"/>
              </a:rPr>
              <a:t>17</a:t>
            </a:r>
            <a:r>
              <a:rPr sz="1300" b="1" spc="-30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to</a:t>
            </a:r>
            <a:r>
              <a:rPr sz="1300" b="1" spc="-30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31</a:t>
            </a:r>
            <a:r>
              <a:rPr sz="1300" b="1" spc="-35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August</a:t>
            </a:r>
            <a:r>
              <a:rPr sz="1300" b="1" spc="-15" dirty="0">
                <a:latin typeface="Calibri"/>
                <a:cs typeface="Calibri"/>
              </a:rPr>
              <a:t> </a:t>
            </a:r>
            <a:r>
              <a:rPr sz="1300" b="1" spc="-20" dirty="0">
                <a:latin typeface="Calibri"/>
                <a:cs typeface="Calibri"/>
              </a:rPr>
              <a:t>2023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2451861" y="2694177"/>
            <a:ext cx="694055" cy="985519"/>
            <a:chOff x="2451861" y="2694177"/>
            <a:chExt cx="694055" cy="985519"/>
          </a:xfrm>
        </p:grpSpPr>
        <p:sp>
          <p:nvSpPr>
            <p:cNvPr id="27" name="object 27"/>
            <p:cNvSpPr/>
            <p:nvPr/>
          </p:nvSpPr>
          <p:spPr>
            <a:xfrm>
              <a:off x="2458211" y="2700527"/>
              <a:ext cx="681355" cy="972819"/>
            </a:xfrm>
            <a:custGeom>
              <a:avLst/>
              <a:gdLst/>
              <a:ahLst/>
              <a:cxnLst/>
              <a:rect l="l" t="t" r="r" b="b"/>
              <a:pathLst>
                <a:path w="681355" h="972820">
                  <a:moveTo>
                    <a:pt x="681227" y="0"/>
                  </a:moveTo>
                  <a:lnTo>
                    <a:pt x="340613" y="340614"/>
                  </a:lnTo>
                  <a:lnTo>
                    <a:pt x="0" y="0"/>
                  </a:lnTo>
                  <a:lnTo>
                    <a:pt x="0" y="631698"/>
                  </a:lnTo>
                  <a:lnTo>
                    <a:pt x="340613" y="972312"/>
                  </a:lnTo>
                  <a:lnTo>
                    <a:pt x="681227" y="631698"/>
                  </a:lnTo>
                  <a:lnTo>
                    <a:pt x="681227" y="0"/>
                  </a:lnTo>
                  <a:close/>
                </a:path>
              </a:pathLst>
            </a:custGeom>
            <a:solidFill>
              <a:srgbClr val="48BE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458211" y="2700527"/>
              <a:ext cx="681355" cy="972819"/>
            </a:xfrm>
            <a:custGeom>
              <a:avLst/>
              <a:gdLst/>
              <a:ahLst/>
              <a:cxnLst/>
              <a:rect l="l" t="t" r="r" b="b"/>
              <a:pathLst>
                <a:path w="681355" h="972820">
                  <a:moveTo>
                    <a:pt x="681227" y="0"/>
                  </a:moveTo>
                  <a:lnTo>
                    <a:pt x="681227" y="631698"/>
                  </a:lnTo>
                  <a:lnTo>
                    <a:pt x="340613" y="972312"/>
                  </a:lnTo>
                  <a:lnTo>
                    <a:pt x="0" y="631698"/>
                  </a:lnTo>
                  <a:lnTo>
                    <a:pt x="0" y="0"/>
                  </a:lnTo>
                  <a:lnTo>
                    <a:pt x="340613" y="340614"/>
                  </a:lnTo>
                  <a:lnTo>
                    <a:pt x="681227" y="0"/>
                  </a:lnTo>
                  <a:close/>
                </a:path>
              </a:pathLst>
            </a:custGeom>
            <a:ln w="12699">
              <a:solidFill>
                <a:srgbClr val="48BE6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2479039" y="3038094"/>
            <a:ext cx="63690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Stage</a:t>
            </a:r>
            <a:r>
              <a:rPr sz="15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spc="-25" dirty="0">
                <a:solidFill>
                  <a:srgbClr val="FFFFFF"/>
                </a:solidFill>
                <a:latin typeface="Calibri"/>
                <a:cs typeface="Calibri"/>
              </a:rPr>
              <a:t>III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139439" y="2700527"/>
            <a:ext cx="3484245" cy="632460"/>
          </a:xfrm>
          <a:custGeom>
            <a:avLst/>
            <a:gdLst/>
            <a:ahLst/>
            <a:cxnLst/>
            <a:rect l="l" t="t" r="r" b="b"/>
            <a:pathLst>
              <a:path w="3484245" h="632460">
                <a:moveTo>
                  <a:pt x="3483864" y="105410"/>
                </a:moveTo>
                <a:lnTo>
                  <a:pt x="3483864" y="527050"/>
                </a:lnTo>
                <a:lnTo>
                  <a:pt x="3475573" y="568059"/>
                </a:lnTo>
                <a:lnTo>
                  <a:pt x="3452971" y="601567"/>
                </a:lnTo>
                <a:lnTo>
                  <a:pt x="3419463" y="624169"/>
                </a:lnTo>
                <a:lnTo>
                  <a:pt x="3378454" y="632460"/>
                </a:lnTo>
                <a:lnTo>
                  <a:pt x="0" y="632460"/>
                </a:lnTo>
                <a:lnTo>
                  <a:pt x="0" y="0"/>
                </a:lnTo>
                <a:lnTo>
                  <a:pt x="3378454" y="0"/>
                </a:lnTo>
                <a:lnTo>
                  <a:pt x="3419463" y="8290"/>
                </a:lnTo>
                <a:lnTo>
                  <a:pt x="3452971" y="30892"/>
                </a:lnTo>
                <a:lnTo>
                  <a:pt x="3475573" y="64400"/>
                </a:lnTo>
                <a:lnTo>
                  <a:pt x="3483864" y="105410"/>
                </a:lnTo>
                <a:close/>
              </a:path>
            </a:pathLst>
          </a:custGeom>
          <a:ln w="12699">
            <a:solidFill>
              <a:srgbClr val="48BE6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3145789" y="2762529"/>
            <a:ext cx="3413125" cy="461645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245745" indent="-153035">
              <a:lnSpc>
                <a:spcPct val="100000"/>
              </a:lnSpc>
              <a:spcBef>
                <a:spcPts val="254"/>
              </a:spcBef>
              <a:buSzPct val="107692"/>
              <a:buChar char="•"/>
              <a:tabLst>
                <a:tab pos="245745" algn="l"/>
              </a:tabLst>
            </a:pPr>
            <a:r>
              <a:rPr sz="1300" spc="-20" dirty="0">
                <a:latin typeface="Calibri"/>
                <a:cs typeface="Calibri"/>
              </a:rPr>
              <a:t>Face-to-</a:t>
            </a:r>
            <a:r>
              <a:rPr sz="1300" dirty="0">
                <a:latin typeface="Calibri"/>
                <a:cs typeface="Calibri"/>
              </a:rPr>
              <a:t>face</a:t>
            </a:r>
            <a:r>
              <a:rPr sz="1300" spc="25" dirty="0">
                <a:latin typeface="Calibri"/>
                <a:cs typeface="Calibri"/>
              </a:rPr>
              <a:t> </a:t>
            </a:r>
            <a:r>
              <a:rPr sz="1300" spc="-20" dirty="0">
                <a:latin typeface="Calibri"/>
                <a:cs typeface="Calibri"/>
              </a:rPr>
              <a:t>Event</a:t>
            </a:r>
            <a:endParaRPr sz="1300">
              <a:latin typeface="Calibri"/>
              <a:cs typeface="Calibri"/>
            </a:endParaRPr>
          </a:p>
          <a:p>
            <a:pPr marL="242570" indent="-149860">
              <a:lnSpc>
                <a:spcPct val="100000"/>
              </a:lnSpc>
              <a:spcBef>
                <a:spcPts val="155"/>
              </a:spcBef>
              <a:buFont typeface="Calibri"/>
              <a:buChar char="•"/>
              <a:tabLst>
                <a:tab pos="242570" algn="l"/>
              </a:tabLst>
            </a:pPr>
            <a:r>
              <a:rPr sz="1300" b="1" dirty="0">
                <a:latin typeface="Calibri"/>
                <a:cs typeface="Calibri"/>
              </a:rPr>
              <a:t>11</a:t>
            </a:r>
            <a:r>
              <a:rPr sz="1300" b="1" spc="-20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to</a:t>
            </a:r>
            <a:r>
              <a:rPr sz="1300" b="1" spc="-20" dirty="0">
                <a:latin typeface="Calibri"/>
                <a:cs typeface="Calibri"/>
              </a:rPr>
              <a:t> </a:t>
            </a:r>
            <a:r>
              <a:rPr sz="1300" b="1" dirty="0">
                <a:latin typeface="Calibri"/>
                <a:cs typeface="Calibri"/>
              </a:rPr>
              <a:t>13</a:t>
            </a:r>
            <a:r>
              <a:rPr sz="1300" b="1" spc="-25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September</a:t>
            </a:r>
            <a:r>
              <a:rPr sz="1300" b="1" dirty="0">
                <a:latin typeface="Calibri"/>
                <a:cs typeface="Calibri"/>
              </a:rPr>
              <a:t> </a:t>
            </a:r>
            <a:r>
              <a:rPr sz="1300" b="1" spc="-20" dirty="0">
                <a:latin typeface="Calibri"/>
                <a:cs typeface="Calibri"/>
              </a:rPr>
              <a:t>2023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2451861" y="3526282"/>
            <a:ext cx="4374515" cy="986790"/>
            <a:chOff x="2451861" y="3526282"/>
            <a:chExt cx="4374515" cy="986790"/>
          </a:xfrm>
        </p:grpSpPr>
        <p:sp>
          <p:nvSpPr>
            <p:cNvPr id="33" name="object 33"/>
            <p:cNvSpPr/>
            <p:nvPr/>
          </p:nvSpPr>
          <p:spPr>
            <a:xfrm>
              <a:off x="2458211" y="3532632"/>
              <a:ext cx="681355" cy="974090"/>
            </a:xfrm>
            <a:custGeom>
              <a:avLst/>
              <a:gdLst/>
              <a:ahLst/>
              <a:cxnLst/>
              <a:rect l="l" t="t" r="r" b="b"/>
              <a:pathLst>
                <a:path w="681355" h="974089">
                  <a:moveTo>
                    <a:pt x="681227" y="0"/>
                  </a:moveTo>
                  <a:lnTo>
                    <a:pt x="340613" y="340614"/>
                  </a:lnTo>
                  <a:lnTo>
                    <a:pt x="0" y="0"/>
                  </a:lnTo>
                  <a:lnTo>
                    <a:pt x="0" y="633222"/>
                  </a:lnTo>
                  <a:lnTo>
                    <a:pt x="340613" y="973836"/>
                  </a:lnTo>
                  <a:lnTo>
                    <a:pt x="681227" y="633222"/>
                  </a:lnTo>
                  <a:lnTo>
                    <a:pt x="681227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458211" y="3532632"/>
              <a:ext cx="681355" cy="974090"/>
            </a:xfrm>
            <a:custGeom>
              <a:avLst/>
              <a:gdLst/>
              <a:ahLst/>
              <a:cxnLst/>
              <a:rect l="l" t="t" r="r" b="b"/>
              <a:pathLst>
                <a:path w="681355" h="974089">
                  <a:moveTo>
                    <a:pt x="681227" y="0"/>
                  </a:moveTo>
                  <a:lnTo>
                    <a:pt x="681227" y="633222"/>
                  </a:lnTo>
                  <a:lnTo>
                    <a:pt x="340613" y="973836"/>
                  </a:lnTo>
                  <a:lnTo>
                    <a:pt x="0" y="633222"/>
                  </a:lnTo>
                  <a:lnTo>
                    <a:pt x="0" y="0"/>
                  </a:lnTo>
                  <a:lnTo>
                    <a:pt x="340613" y="340614"/>
                  </a:lnTo>
                  <a:lnTo>
                    <a:pt x="681227" y="0"/>
                  </a:lnTo>
                  <a:close/>
                </a:path>
              </a:pathLst>
            </a:custGeom>
            <a:ln w="12700">
              <a:solidFill>
                <a:srgbClr val="6FAC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588252" y="3550920"/>
              <a:ext cx="24383" cy="21335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6615176" y="3585083"/>
              <a:ext cx="210820" cy="14604"/>
            </a:xfrm>
            <a:custGeom>
              <a:avLst/>
              <a:gdLst/>
              <a:ahLst/>
              <a:cxnLst/>
              <a:rect l="l" t="t" r="r" b="b"/>
              <a:pathLst>
                <a:path w="210820" h="14604">
                  <a:moveTo>
                    <a:pt x="5206" y="1777"/>
                  </a:moveTo>
                  <a:lnTo>
                    <a:pt x="3682" y="1777"/>
                  </a:lnTo>
                  <a:lnTo>
                    <a:pt x="3682" y="11556"/>
                  </a:lnTo>
                  <a:lnTo>
                    <a:pt x="5206" y="11556"/>
                  </a:lnTo>
                  <a:lnTo>
                    <a:pt x="5206" y="1777"/>
                  </a:lnTo>
                  <a:close/>
                </a:path>
                <a:path w="210820" h="14604">
                  <a:moveTo>
                    <a:pt x="8890" y="507"/>
                  </a:moveTo>
                  <a:lnTo>
                    <a:pt x="0" y="507"/>
                  </a:lnTo>
                  <a:lnTo>
                    <a:pt x="0" y="1777"/>
                  </a:lnTo>
                  <a:lnTo>
                    <a:pt x="8890" y="1777"/>
                  </a:lnTo>
                  <a:lnTo>
                    <a:pt x="8890" y="507"/>
                  </a:lnTo>
                  <a:close/>
                </a:path>
                <a:path w="210820" h="14604">
                  <a:moveTo>
                    <a:pt x="11556" y="0"/>
                  </a:moveTo>
                  <a:lnTo>
                    <a:pt x="10159" y="0"/>
                  </a:lnTo>
                  <a:lnTo>
                    <a:pt x="10159" y="11556"/>
                  </a:lnTo>
                  <a:lnTo>
                    <a:pt x="11556" y="11556"/>
                  </a:lnTo>
                  <a:lnTo>
                    <a:pt x="11556" y="5333"/>
                  </a:lnTo>
                  <a:lnTo>
                    <a:pt x="12700" y="4571"/>
                  </a:lnTo>
                  <a:lnTo>
                    <a:pt x="13080" y="4444"/>
                  </a:lnTo>
                  <a:lnTo>
                    <a:pt x="13334" y="4317"/>
                  </a:lnTo>
                  <a:lnTo>
                    <a:pt x="16509" y="4317"/>
                  </a:lnTo>
                  <a:lnTo>
                    <a:pt x="11556" y="4190"/>
                  </a:lnTo>
                  <a:lnTo>
                    <a:pt x="11556" y="0"/>
                  </a:lnTo>
                  <a:close/>
                </a:path>
                <a:path w="210820" h="14604">
                  <a:moveTo>
                    <a:pt x="16509" y="4317"/>
                  </a:moveTo>
                  <a:lnTo>
                    <a:pt x="14097" y="4317"/>
                  </a:lnTo>
                  <a:lnTo>
                    <a:pt x="14350" y="4444"/>
                  </a:lnTo>
                  <a:lnTo>
                    <a:pt x="14604" y="4444"/>
                  </a:lnTo>
                  <a:lnTo>
                    <a:pt x="14985" y="4825"/>
                  </a:lnTo>
                  <a:lnTo>
                    <a:pt x="15112" y="5206"/>
                  </a:lnTo>
                  <a:lnTo>
                    <a:pt x="15240" y="5460"/>
                  </a:lnTo>
                  <a:lnTo>
                    <a:pt x="15367" y="11556"/>
                  </a:lnTo>
                  <a:lnTo>
                    <a:pt x="16764" y="11556"/>
                  </a:lnTo>
                  <a:lnTo>
                    <a:pt x="16655" y="4825"/>
                  </a:lnTo>
                  <a:lnTo>
                    <a:pt x="16509" y="4317"/>
                  </a:lnTo>
                  <a:close/>
                </a:path>
                <a:path w="210820" h="14604">
                  <a:moveTo>
                    <a:pt x="14858" y="3047"/>
                  </a:moveTo>
                  <a:lnTo>
                    <a:pt x="13589" y="3047"/>
                  </a:lnTo>
                  <a:lnTo>
                    <a:pt x="12826" y="3301"/>
                  </a:lnTo>
                  <a:lnTo>
                    <a:pt x="12446" y="3555"/>
                  </a:lnTo>
                  <a:lnTo>
                    <a:pt x="11938" y="3809"/>
                  </a:lnTo>
                  <a:lnTo>
                    <a:pt x="11556" y="4190"/>
                  </a:lnTo>
                  <a:lnTo>
                    <a:pt x="16382" y="4190"/>
                  </a:lnTo>
                  <a:lnTo>
                    <a:pt x="15494" y="3301"/>
                  </a:lnTo>
                  <a:lnTo>
                    <a:pt x="14858" y="3047"/>
                  </a:lnTo>
                  <a:close/>
                </a:path>
                <a:path w="210820" h="14604">
                  <a:moveTo>
                    <a:pt x="23114" y="3047"/>
                  </a:moveTo>
                  <a:lnTo>
                    <a:pt x="21081" y="3047"/>
                  </a:lnTo>
                  <a:lnTo>
                    <a:pt x="20066" y="3428"/>
                  </a:lnTo>
                  <a:lnTo>
                    <a:pt x="18669" y="5079"/>
                  </a:lnTo>
                  <a:lnTo>
                    <a:pt x="18637" y="5206"/>
                  </a:lnTo>
                  <a:lnTo>
                    <a:pt x="18510" y="9270"/>
                  </a:lnTo>
                  <a:lnTo>
                    <a:pt x="18669" y="9905"/>
                  </a:lnTo>
                  <a:lnTo>
                    <a:pt x="20193" y="11429"/>
                  </a:lnTo>
                  <a:lnTo>
                    <a:pt x="21208" y="11810"/>
                  </a:lnTo>
                  <a:lnTo>
                    <a:pt x="22859" y="11810"/>
                  </a:lnTo>
                  <a:lnTo>
                    <a:pt x="23114" y="11683"/>
                  </a:lnTo>
                  <a:lnTo>
                    <a:pt x="23622" y="11683"/>
                  </a:lnTo>
                  <a:lnTo>
                    <a:pt x="23875" y="11556"/>
                  </a:lnTo>
                  <a:lnTo>
                    <a:pt x="24129" y="11556"/>
                  </a:lnTo>
                  <a:lnTo>
                    <a:pt x="24256" y="11429"/>
                  </a:lnTo>
                  <a:lnTo>
                    <a:pt x="24510" y="11429"/>
                  </a:lnTo>
                  <a:lnTo>
                    <a:pt x="25019" y="11175"/>
                  </a:lnTo>
                  <a:lnTo>
                    <a:pt x="25273" y="11175"/>
                  </a:lnTo>
                  <a:lnTo>
                    <a:pt x="25400" y="10540"/>
                  </a:lnTo>
                  <a:lnTo>
                    <a:pt x="21717" y="10540"/>
                  </a:lnTo>
                  <a:lnTo>
                    <a:pt x="20954" y="10286"/>
                  </a:lnTo>
                  <a:lnTo>
                    <a:pt x="20447" y="9778"/>
                  </a:lnTo>
                  <a:lnTo>
                    <a:pt x="20066" y="9270"/>
                  </a:lnTo>
                  <a:lnTo>
                    <a:pt x="19939" y="8889"/>
                  </a:lnTo>
                  <a:lnTo>
                    <a:pt x="19812" y="7492"/>
                  </a:lnTo>
                  <a:lnTo>
                    <a:pt x="25526" y="7492"/>
                  </a:lnTo>
                  <a:lnTo>
                    <a:pt x="25526" y="6476"/>
                  </a:lnTo>
                  <a:lnTo>
                    <a:pt x="19812" y="6476"/>
                  </a:lnTo>
                  <a:lnTo>
                    <a:pt x="19939" y="5587"/>
                  </a:lnTo>
                  <a:lnTo>
                    <a:pt x="20193" y="5079"/>
                  </a:lnTo>
                  <a:lnTo>
                    <a:pt x="20700" y="4571"/>
                  </a:lnTo>
                  <a:lnTo>
                    <a:pt x="21463" y="4190"/>
                  </a:lnTo>
                  <a:lnTo>
                    <a:pt x="24807" y="4190"/>
                  </a:lnTo>
                  <a:lnTo>
                    <a:pt x="24638" y="3936"/>
                  </a:lnTo>
                  <a:lnTo>
                    <a:pt x="24256" y="3682"/>
                  </a:lnTo>
                  <a:lnTo>
                    <a:pt x="24002" y="3428"/>
                  </a:lnTo>
                  <a:lnTo>
                    <a:pt x="23622" y="3301"/>
                  </a:lnTo>
                  <a:lnTo>
                    <a:pt x="23114" y="3047"/>
                  </a:lnTo>
                  <a:close/>
                </a:path>
                <a:path w="210820" h="14604">
                  <a:moveTo>
                    <a:pt x="25400" y="9524"/>
                  </a:moveTo>
                  <a:lnTo>
                    <a:pt x="25019" y="9778"/>
                  </a:lnTo>
                  <a:lnTo>
                    <a:pt x="24638" y="9905"/>
                  </a:lnTo>
                  <a:lnTo>
                    <a:pt x="24510" y="10032"/>
                  </a:lnTo>
                  <a:lnTo>
                    <a:pt x="23749" y="10413"/>
                  </a:lnTo>
                  <a:lnTo>
                    <a:pt x="23368" y="10413"/>
                  </a:lnTo>
                  <a:lnTo>
                    <a:pt x="23114" y="10540"/>
                  </a:lnTo>
                  <a:lnTo>
                    <a:pt x="25400" y="10540"/>
                  </a:lnTo>
                  <a:lnTo>
                    <a:pt x="25400" y="9524"/>
                  </a:lnTo>
                  <a:close/>
                </a:path>
                <a:path w="210820" h="14604">
                  <a:moveTo>
                    <a:pt x="24807" y="4190"/>
                  </a:moveTo>
                  <a:lnTo>
                    <a:pt x="22859" y="4190"/>
                  </a:lnTo>
                  <a:lnTo>
                    <a:pt x="23368" y="4444"/>
                  </a:lnTo>
                  <a:lnTo>
                    <a:pt x="23875" y="4952"/>
                  </a:lnTo>
                  <a:lnTo>
                    <a:pt x="24002" y="5206"/>
                  </a:lnTo>
                  <a:lnTo>
                    <a:pt x="24129" y="6476"/>
                  </a:lnTo>
                  <a:lnTo>
                    <a:pt x="25526" y="6476"/>
                  </a:lnTo>
                  <a:lnTo>
                    <a:pt x="25400" y="5587"/>
                  </a:lnTo>
                  <a:lnTo>
                    <a:pt x="25273" y="5079"/>
                  </a:lnTo>
                  <a:lnTo>
                    <a:pt x="25146" y="4698"/>
                  </a:lnTo>
                  <a:lnTo>
                    <a:pt x="24807" y="4190"/>
                  </a:lnTo>
                  <a:close/>
                </a:path>
                <a:path w="210820" h="14604">
                  <a:moveTo>
                    <a:pt x="33527" y="3301"/>
                  </a:moveTo>
                  <a:lnTo>
                    <a:pt x="32130" y="3301"/>
                  </a:lnTo>
                  <a:lnTo>
                    <a:pt x="32130" y="14604"/>
                  </a:lnTo>
                  <a:lnTo>
                    <a:pt x="33527" y="14604"/>
                  </a:lnTo>
                  <a:lnTo>
                    <a:pt x="33527" y="11175"/>
                  </a:lnTo>
                  <a:lnTo>
                    <a:pt x="37570" y="11175"/>
                  </a:lnTo>
                  <a:lnTo>
                    <a:pt x="38190" y="10413"/>
                  </a:lnTo>
                  <a:lnTo>
                    <a:pt x="34417" y="10413"/>
                  </a:lnTo>
                  <a:lnTo>
                    <a:pt x="33908" y="10159"/>
                  </a:lnTo>
                  <a:lnTo>
                    <a:pt x="33527" y="10032"/>
                  </a:lnTo>
                  <a:lnTo>
                    <a:pt x="33527" y="5333"/>
                  </a:lnTo>
                  <a:lnTo>
                    <a:pt x="33781" y="5079"/>
                  </a:lnTo>
                  <a:lnTo>
                    <a:pt x="34544" y="4571"/>
                  </a:lnTo>
                  <a:lnTo>
                    <a:pt x="35305" y="4317"/>
                  </a:lnTo>
                  <a:lnTo>
                    <a:pt x="38311" y="4317"/>
                  </a:lnTo>
                  <a:lnTo>
                    <a:pt x="38142" y="4063"/>
                  </a:lnTo>
                  <a:lnTo>
                    <a:pt x="33527" y="4063"/>
                  </a:lnTo>
                  <a:lnTo>
                    <a:pt x="33527" y="3301"/>
                  </a:lnTo>
                  <a:close/>
                </a:path>
                <a:path w="210820" h="14604">
                  <a:moveTo>
                    <a:pt x="37570" y="11175"/>
                  </a:moveTo>
                  <a:lnTo>
                    <a:pt x="33527" y="11175"/>
                  </a:lnTo>
                  <a:lnTo>
                    <a:pt x="33781" y="11302"/>
                  </a:lnTo>
                  <a:lnTo>
                    <a:pt x="34163" y="11429"/>
                  </a:lnTo>
                  <a:lnTo>
                    <a:pt x="34417" y="11556"/>
                  </a:lnTo>
                  <a:lnTo>
                    <a:pt x="34798" y="11683"/>
                  </a:lnTo>
                  <a:lnTo>
                    <a:pt x="36575" y="11683"/>
                  </a:lnTo>
                  <a:lnTo>
                    <a:pt x="37465" y="11302"/>
                  </a:lnTo>
                  <a:lnTo>
                    <a:pt x="37570" y="11175"/>
                  </a:lnTo>
                  <a:close/>
                </a:path>
                <a:path w="210820" h="14604">
                  <a:moveTo>
                    <a:pt x="38311" y="4317"/>
                  </a:moveTo>
                  <a:lnTo>
                    <a:pt x="36322" y="4317"/>
                  </a:lnTo>
                  <a:lnTo>
                    <a:pt x="36829" y="4571"/>
                  </a:lnTo>
                  <a:lnTo>
                    <a:pt x="37210" y="5079"/>
                  </a:lnTo>
                  <a:lnTo>
                    <a:pt x="37465" y="5714"/>
                  </a:lnTo>
                  <a:lnTo>
                    <a:pt x="37465" y="9143"/>
                  </a:lnTo>
                  <a:lnTo>
                    <a:pt x="36956" y="9651"/>
                  </a:lnTo>
                  <a:lnTo>
                    <a:pt x="36575" y="10159"/>
                  </a:lnTo>
                  <a:lnTo>
                    <a:pt x="36068" y="10413"/>
                  </a:lnTo>
                  <a:lnTo>
                    <a:pt x="38190" y="10413"/>
                  </a:lnTo>
                  <a:lnTo>
                    <a:pt x="38734" y="9651"/>
                  </a:lnTo>
                  <a:lnTo>
                    <a:pt x="39116" y="8635"/>
                  </a:lnTo>
                  <a:lnTo>
                    <a:pt x="39020" y="5714"/>
                  </a:lnTo>
                  <a:lnTo>
                    <a:pt x="38734" y="4952"/>
                  </a:lnTo>
                  <a:lnTo>
                    <a:pt x="38311" y="4317"/>
                  </a:lnTo>
                  <a:close/>
                </a:path>
                <a:path w="210820" h="14604">
                  <a:moveTo>
                    <a:pt x="36956" y="3047"/>
                  </a:moveTo>
                  <a:lnTo>
                    <a:pt x="35559" y="3047"/>
                  </a:lnTo>
                  <a:lnTo>
                    <a:pt x="35051" y="3174"/>
                  </a:lnTo>
                  <a:lnTo>
                    <a:pt x="34671" y="3301"/>
                  </a:lnTo>
                  <a:lnTo>
                    <a:pt x="34163" y="3555"/>
                  </a:lnTo>
                  <a:lnTo>
                    <a:pt x="33781" y="3809"/>
                  </a:lnTo>
                  <a:lnTo>
                    <a:pt x="33527" y="4063"/>
                  </a:lnTo>
                  <a:lnTo>
                    <a:pt x="38142" y="4063"/>
                  </a:lnTo>
                  <a:lnTo>
                    <a:pt x="37719" y="3428"/>
                  </a:lnTo>
                  <a:lnTo>
                    <a:pt x="36956" y="3047"/>
                  </a:lnTo>
                  <a:close/>
                </a:path>
                <a:path w="210820" h="14604">
                  <a:moveTo>
                    <a:pt x="42164" y="3301"/>
                  </a:moveTo>
                  <a:lnTo>
                    <a:pt x="40767" y="3301"/>
                  </a:lnTo>
                  <a:lnTo>
                    <a:pt x="40767" y="11556"/>
                  </a:lnTo>
                  <a:lnTo>
                    <a:pt x="42164" y="11556"/>
                  </a:lnTo>
                  <a:lnTo>
                    <a:pt x="42164" y="3301"/>
                  </a:lnTo>
                  <a:close/>
                </a:path>
                <a:path w="210820" h="14604">
                  <a:moveTo>
                    <a:pt x="42291" y="380"/>
                  </a:moveTo>
                  <a:lnTo>
                    <a:pt x="40640" y="380"/>
                  </a:lnTo>
                  <a:lnTo>
                    <a:pt x="40640" y="1904"/>
                  </a:lnTo>
                  <a:lnTo>
                    <a:pt x="42291" y="1904"/>
                  </a:lnTo>
                  <a:lnTo>
                    <a:pt x="42291" y="380"/>
                  </a:lnTo>
                  <a:close/>
                </a:path>
                <a:path w="210820" h="14604">
                  <a:moveTo>
                    <a:pt x="48132" y="3047"/>
                  </a:moveTo>
                  <a:lnTo>
                    <a:pt x="47117" y="3047"/>
                  </a:lnTo>
                  <a:lnTo>
                    <a:pt x="46100" y="3301"/>
                  </a:lnTo>
                  <a:lnTo>
                    <a:pt x="43815" y="8762"/>
                  </a:lnTo>
                  <a:lnTo>
                    <a:pt x="44069" y="9397"/>
                  </a:lnTo>
                  <a:lnTo>
                    <a:pt x="44196" y="9905"/>
                  </a:lnTo>
                  <a:lnTo>
                    <a:pt x="44576" y="10286"/>
                  </a:lnTo>
                  <a:lnTo>
                    <a:pt x="44830" y="10667"/>
                  </a:lnTo>
                  <a:lnTo>
                    <a:pt x="45212" y="11048"/>
                  </a:lnTo>
                  <a:lnTo>
                    <a:pt x="45593" y="11302"/>
                  </a:lnTo>
                  <a:lnTo>
                    <a:pt x="46100" y="11429"/>
                  </a:lnTo>
                  <a:lnTo>
                    <a:pt x="46608" y="11683"/>
                  </a:lnTo>
                  <a:lnTo>
                    <a:pt x="47117" y="11810"/>
                  </a:lnTo>
                  <a:lnTo>
                    <a:pt x="48005" y="11810"/>
                  </a:lnTo>
                  <a:lnTo>
                    <a:pt x="48259" y="11683"/>
                  </a:lnTo>
                  <a:lnTo>
                    <a:pt x="48514" y="11683"/>
                  </a:lnTo>
                  <a:lnTo>
                    <a:pt x="48768" y="11556"/>
                  </a:lnTo>
                  <a:lnTo>
                    <a:pt x="49022" y="11556"/>
                  </a:lnTo>
                  <a:lnTo>
                    <a:pt x="49149" y="11429"/>
                  </a:lnTo>
                  <a:lnTo>
                    <a:pt x="49402" y="11429"/>
                  </a:lnTo>
                  <a:lnTo>
                    <a:pt x="49656" y="11302"/>
                  </a:lnTo>
                  <a:lnTo>
                    <a:pt x="49783" y="11175"/>
                  </a:lnTo>
                  <a:lnTo>
                    <a:pt x="50038" y="11175"/>
                  </a:lnTo>
                  <a:lnTo>
                    <a:pt x="50165" y="10540"/>
                  </a:lnTo>
                  <a:lnTo>
                    <a:pt x="46863" y="10540"/>
                  </a:lnTo>
                  <a:lnTo>
                    <a:pt x="46354" y="10286"/>
                  </a:lnTo>
                  <a:lnTo>
                    <a:pt x="45466" y="9143"/>
                  </a:lnTo>
                  <a:lnTo>
                    <a:pt x="45339" y="8762"/>
                  </a:lnTo>
                  <a:lnTo>
                    <a:pt x="45320" y="6095"/>
                  </a:lnTo>
                  <a:lnTo>
                    <a:pt x="45466" y="5587"/>
                  </a:lnTo>
                  <a:lnTo>
                    <a:pt x="45847" y="5079"/>
                  </a:lnTo>
                  <a:lnTo>
                    <a:pt x="46354" y="4571"/>
                  </a:lnTo>
                  <a:lnTo>
                    <a:pt x="46863" y="4317"/>
                  </a:lnTo>
                  <a:lnTo>
                    <a:pt x="50165" y="4317"/>
                  </a:lnTo>
                  <a:lnTo>
                    <a:pt x="50165" y="3682"/>
                  </a:lnTo>
                  <a:lnTo>
                    <a:pt x="49022" y="3301"/>
                  </a:lnTo>
                  <a:lnTo>
                    <a:pt x="48514" y="3174"/>
                  </a:lnTo>
                  <a:lnTo>
                    <a:pt x="48132" y="3047"/>
                  </a:lnTo>
                  <a:close/>
                </a:path>
                <a:path w="210820" h="14604">
                  <a:moveTo>
                    <a:pt x="50165" y="9524"/>
                  </a:moveTo>
                  <a:lnTo>
                    <a:pt x="49656" y="9778"/>
                  </a:lnTo>
                  <a:lnTo>
                    <a:pt x="49402" y="10032"/>
                  </a:lnTo>
                  <a:lnTo>
                    <a:pt x="48895" y="10286"/>
                  </a:lnTo>
                  <a:lnTo>
                    <a:pt x="48132" y="10540"/>
                  </a:lnTo>
                  <a:lnTo>
                    <a:pt x="50165" y="10540"/>
                  </a:lnTo>
                  <a:lnTo>
                    <a:pt x="50165" y="9524"/>
                  </a:lnTo>
                  <a:close/>
                </a:path>
                <a:path w="210820" h="14604">
                  <a:moveTo>
                    <a:pt x="50165" y="4317"/>
                  </a:moveTo>
                  <a:lnTo>
                    <a:pt x="48132" y="4317"/>
                  </a:lnTo>
                  <a:lnTo>
                    <a:pt x="48387" y="4444"/>
                  </a:lnTo>
                  <a:lnTo>
                    <a:pt x="48641" y="4444"/>
                  </a:lnTo>
                  <a:lnTo>
                    <a:pt x="48895" y="4571"/>
                  </a:lnTo>
                  <a:lnTo>
                    <a:pt x="49275" y="4698"/>
                  </a:lnTo>
                  <a:lnTo>
                    <a:pt x="49529" y="4825"/>
                  </a:lnTo>
                  <a:lnTo>
                    <a:pt x="49910" y="5206"/>
                  </a:lnTo>
                  <a:lnTo>
                    <a:pt x="50165" y="5206"/>
                  </a:lnTo>
                  <a:lnTo>
                    <a:pt x="50165" y="4317"/>
                  </a:lnTo>
                  <a:close/>
                </a:path>
                <a:path w="210820" h="14604">
                  <a:moveTo>
                    <a:pt x="53085" y="4444"/>
                  </a:moveTo>
                  <a:lnTo>
                    <a:pt x="51689" y="4444"/>
                  </a:lnTo>
                  <a:lnTo>
                    <a:pt x="51816" y="10286"/>
                  </a:lnTo>
                  <a:lnTo>
                    <a:pt x="51943" y="10667"/>
                  </a:lnTo>
                  <a:lnTo>
                    <a:pt x="52324" y="11048"/>
                  </a:lnTo>
                  <a:lnTo>
                    <a:pt x="52704" y="11556"/>
                  </a:lnTo>
                  <a:lnTo>
                    <a:pt x="53340" y="11683"/>
                  </a:lnTo>
                  <a:lnTo>
                    <a:pt x="55118" y="11683"/>
                  </a:lnTo>
                  <a:lnTo>
                    <a:pt x="55625" y="11429"/>
                  </a:lnTo>
                  <a:lnTo>
                    <a:pt x="55625" y="10540"/>
                  </a:lnTo>
                  <a:lnTo>
                    <a:pt x="54101" y="10540"/>
                  </a:lnTo>
                  <a:lnTo>
                    <a:pt x="53848" y="10413"/>
                  </a:lnTo>
                  <a:lnTo>
                    <a:pt x="53467" y="10286"/>
                  </a:lnTo>
                  <a:lnTo>
                    <a:pt x="53085" y="9524"/>
                  </a:lnTo>
                  <a:lnTo>
                    <a:pt x="53085" y="4444"/>
                  </a:lnTo>
                  <a:close/>
                </a:path>
                <a:path w="210820" h="14604">
                  <a:moveTo>
                    <a:pt x="55625" y="10286"/>
                  </a:moveTo>
                  <a:lnTo>
                    <a:pt x="55372" y="10286"/>
                  </a:lnTo>
                  <a:lnTo>
                    <a:pt x="55118" y="10413"/>
                  </a:lnTo>
                  <a:lnTo>
                    <a:pt x="54864" y="10413"/>
                  </a:lnTo>
                  <a:lnTo>
                    <a:pt x="54737" y="10540"/>
                  </a:lnTo>
                  <a:lnTo>
                    <a:pt x="55625" y="10540"/>
                  </a:lnTo>
                  <a:lnTo>
                    <a:pt x="55625" y="10286"/>
                  </a:lnTo>
                  <a:close/>
                </a:path>
                <a:path w="210820" h="14604">
                  <a:moveTo>
                    <a:pt x="55625" y="3301"/>
                  </a:moveTo>
                  <a:lnTo>
                    <a:pt x="50800" y="3301"/>
                  </a:lnTo>
                  <a:lnTo>
                    <a:pt x="50800" y="4444"/>
                  </a:lnTo>
                  <a:lnTo>
                    <a:pt x="55625" y="4444"/>
                  </a:lnTo>
                  <a:lnTo>
                    <a:pt x="55625" y="3301"/>
                  </a:lnTo>
                  <a:close/>
                </a:path>
                <a:path w="210820" h="14604">
                  <a:moveTo>
                    <a:pt x="53085" y="888"/>
                  </a:moveTo>
                  <a:lnTo>
                    <a:pt x="51689" y="888"/>
                  </a:lnTo>
                  <a:lnTo>
                    <a:pt x="51689" y="3301"/>
                  </a:lnTo>
                  <a:lnTo>
                    <a:pt x="53085" y="3301"/>
                  </a:lnTo>
                  <a:lnTo>
                    <a:pt x="53085" y="888"/>
                  </a:lnTo>
                  <a:close/>
                </a:path>
                <a:path w="210820" h="14604">
                  <a:moveTo>
                    <a:pt x="58166" y="3301"/>
                  </a:moveTo>
                  <a:lnTo>
                    <a:pt x="56769" y="3301"/>
                  </a:lnTo>
                  <a:lnTo>
                    <a:pt x="56896" y="9651"/>
                  </a:lnTo>
                  <a:lnTo>
                    <a:pt x="57276" y="10794"/>
                  </a:lnTo>
                  <a:lnTo>
                    <a:pt x="58039" y="11556"/>
                  </a:lnTo>
                  <a:lnTo>
                    <a:pt x="58420" y="11556"/>
                  </a:lnTo>
                  <a:lnTo>
                    <a:pt x="58674" y="11683"/>
                  </a:lnTo>
                  <a:lnTo>
                    <a:pt x="59054" y="11810"/>
                  </a:lnTo>
                  <a:lnTo>
                    <a:pt x="59817" y="11810"/>
                  </a:lnTo>
                  <a:lnTo>
                    <a:pt x="60325" y="11683"/>
                  </a:lnTo>
                  <a:lnTo>
                    <a:pt x="60705" y="11556"/>
                  </a:lnTo>
                  <a:lnTo>
                    <a:pt x="61468" y="11048"/>
                  </a:lnTo>
                  <a:lnTo>
                    <a:pt x="61975" y="10667"/>
                  </a:lnTo>
                  <a:lnTo>
                    <a:pt x="63373" y="10667"/>
                  </a:lnTo>
                  <a:lnTo>
                    <a:pt x="63373" y="10413"/>
                  </a:lnTo>
                  <a:lnTo>
                    <a:pt x="59054" y="10413"/>
                  </a:lnTo>
                  <a:lnTo>
                    <a:pt x="58927" y="10286"/>
                  </a:lnTo>
                  <a:lnTo>
                    <a:pt x="58674" y="10159"/>
                  </a:lnTo>
                  <a:lnTo>
                    <a:pt x="58420" y="9905"/>
                  </a:lnTo>
                  <a:lnTo>
                    <a:pt x="58293" y="9143"/>
                  </a:lnTo>
                  <a:lnTo>
                    <a:pt x="58166" y="3301"/>
                  </a:lnTo>
                  <a:close/>
                </a:path>
                <a:path w="210820" h="14604">
                  <a:moveTo>
                    <a:pt x="63373" y="10667"/>
                  </a:moveTo>
                  <a:lnTo>
                    <a:pt x="61975" y="10667"/>
                  </a:lnTo>
                  <a:lnTo>
                    <a:pt x="61975" y="11556"/>
                  </a:lnTo>
                  <a:lnTo>
                    <a:pt x="63373" y="11556"/>
                  </a:lnTo>
                  <a:lnTo>
                    <a:pt x="63373" y="10667"/>
                  </a:lnTo>
                  <a:close/>
                </a:path>
                <a:path w="210820" h="14604">
                  <a:moveTo>
                    <a:pt x="63373" y="3301"/>
                  </a:moveTo>
                  <a:lnTo>
                    <a:pt x="61975" y="3301"/>
                  </a:lnTo>
                  <a:lnTo>
                    <a:pt x="61975" y="9397"/>
                  </a:lnTo>
                  <a:lnTo>
                    <a:pt x="61595" y="9778"/>
                  </a:lnTo>
                  <a:lnTo>
                    <a:pt x="61214" y="10032"/>
                  </a:lnTo>
                  <a:lnTo>
                    <a:pt x="60832" y="10159"/>
                  </a:lnTo>
                  <a:lnTo>
                    <a:pt x="60451" y="10413"/>
                  </a:lnTo>
                  <a:lnTo>
                    <a:pt x="63373" y="10413"/>
                  </a:lnTo>
                  <a:lnTo>
                    <a:pt x="63373" y="3301"/>
                  </a:lnTo>
                  <a:close/>
                </a:path>
                <a:path w="210820" h="14604">
                  <a:moveTo>
                    <a:pt x="67055" y="3301"/>
                  </a:moveTo>
                  <a:lnTo>
                    <a:pt x="65658" y="3301"/>
                  </a:lnTo>
                  <a:lnTo>
                    <a:pt x="65658" y="11556"/>
                  </a:lnTo>
                  <a:lnTo>
                    <a:pt x="67055" y="11556"/>
                  </a:lnTo>
                  <a:lnTo>
                    <a:pt x="67055" y="5714"/>
                  </a:lnTo>
                  <a:lnTo>
                    <a:pt x="67309" y="5333"/>
                  </a:lnTo>
                  <a:lnTo>
                    <a:pt x="67691" y="5079"/>
                  </a:lnTo>
                  <a:lnTo>
                    <a:pt x="68833" y="4698"/>
                  </a:lnTo>
                  <a:lnTo>
                    <a:pt x="69976" y="4698"/>
                  </a:lnTo>
                  <a:lnTo>
                    <a:pt x="69976" y="4444"/>
                  </a:lnTo>
                  <a:lnTo>
                    <a:pt x="67055" y="4444"/>
                  </a:lnTo>
                  <a:lnTo>
                    <a:pt x="67055" y="3301"/>
                  </a:lnTo>
                  <a:close/>
                </a:path>
                <a:path w="210820" h="14604">
                  <a:moveTo>
                    <a:pt x="69976" y="3301"/>
                  </a:moveTo>
                  <a:lnTo>
                    <a:pt x="68706" y="3301"/>
                  </a:lnTo>
                  <a:lnTo>
                    <a:pt x="68325" y="3555"/>
                  </a:lnTo>
                  <a:lnTo>
                    <a:pt x="67945" y="3682"/>
                  </a:lnTo>
                  <a:lnTo>
                    <a:pt x="67564" y="4063"/>
                  </a:lnTo>
                  <a:lnTo>
                    <a:pt x="67055" y="4444"/>
                  </a:lnTo>
                  <a:lnTo>
                    <a:pt x="69976" y="4444"/>
                  </a:lnTo>
                  <a:lnTo>
                    <a:pt x="69976" y="3301"/>
                  </a:lnTo>
                  <a:close/>
                </a:path>
                <a:path w="210820" h="14604">
                  <a:moveTo>
                    <a:pt x="75565" y="3047"/>
                  </a:moveTo>
                  <a:lnTo>
                    <a:pt x="73405" y="3047"/>
                  </a:lnTo>
                  <a:lnTo>
                    <a:pt x="72517" y="3428"/>
                  </a:lnTo>
                  <a:lnTo>
                    <a:pt x="71754" y="4190"/>
                  </a:lnTo>
                  <a:lnTo>
                    <a:pt x="70993" y="5079"/>
                  </a:lnTo>
                  <a:lnTo>
                    <a:pt x="70961" y="5206"/>
                  </a:lnTo>
                  <a:lnTo>
                    <a:pt x="70834" y="9270"/>
                  </a:lnTo>
                  <a:lnTo>
                    <a:pt x="70993" y="9905"/>
                  </a:lnTo>
                  <a:lnTo>
                    <a:pt x="72517" y="11429"/>
                  </a:lnTo>
                  <a:lnTo>
                    <a:pt x="73532" y="11810"/>
                  </a:lnTo>
                  <a:lnTo>
                    <a:pt x="75183" y="11810"/>
                  </a:lnTo>
                  <a:lnTo>
                    <a:pt x="75438" y="11683"/>
                  </a:lnTo>
                  <a:lnTo>
                    <a:pt x="75946" y="11683"/>
                  </a:lnTo>
                  <a:lnTo>
                    <a:pt x="76200" y="11556"/>
                  </a:lnTo>
                  <a:lnTo>
                    <a:pt x="76453" y="11556"/>
                  </a:lnTo>
                  <a:lnTo>
                    <a:pt x="76580" y="11429"/>
                  </a:lnTo>
                  <a:lnTo>
                    <a:pt x="76834" y="11429"/>
                  </a:lnTo>
                  <a:lnTo>
                    <a:pt x="77343" y="11175"/>
                  </a:lnTo>
                  <a:lnTo>
                    <a:pt x="77597" y="11175"/>
                  </a:lnTo>
                  <a:lnTo>
                    <a:pt x="77724" y="10540"/>
                  </a:lnTo>
                  <a:lnTo>
                    <a:pt x="74041" y="10540"/>
                  </a:lnTo>
                  <a:lnTo>
                    <a:pt x="73278" y="10286"/>
                  </a:lnTo>
                  <a:lnTo>
                    <a:pt x="72771" y="9778"/>
                  </a:lnTo>
                  <a:lnTo>
                    <a:pt x="72390" y="9270"/>
                  </a:lnTo>
                  <a:lnTo>
                    <a:pt x="72262" y="8889"/>
                  </a:lnTo>
                  <a:lnTo>
                    <a:pt x="72135" y="7492"/>
                  </a:lnTo>
                  <a:lnTo>
                    <a:pt x="77850" y="7492"/>
                  </a:lnTo>
                  <a:lnTo>
                    <a:pt x="77850" y="6476"/>
                  </a:lnTo>
                  <a:lnTo>
                    <a:pt x="72135" y="6476"/>
                  </a:lnTo>
                  <a:lnTo>
                    <a:pt x="72135" y="6095"/>
                  </a:lnTo>
                  <a:lnTo>
                    <a:pt x="72263" y="5841"/>
                  </a:lnTo>
                  <a:lnTo>
                    <a:pt x="72390" y="5333"/>
                  </a:lnTo>
                  <a:lnTo>
                    <a:pt x="72644" y="5079"/>
                  </a:lnTo>
                  <a:lnTo>
                    <a:pt x="72771" y="4825"/>
                  </a:lnTo>
                  <a:lnTo>
                    <a:pt x="73025" y="4571"/>
                  </a:lnTo>
                  <a:lnTo>
                    <a:pt x="73787" y="4190"/>
                  </a:lnTo>
                  <a:lnTo>
                    <a:pt x="77131" y="4190"/>
                  </a:lnTo>
                  <a:lnTo>
                    <a:pt x="76962" y="3936"/>
                  </a:lnTo>
                  <a:lnTo>
                    <a:pt x="76580" y="3682"/>
                  </a:lnTo>
                  <a:lnTo>
                    <a:pt x="76326" y="3428"/>
                  </a:lnTo>
                  <a:lnTo>
                    <a:pt x="75946" y="3301"/>
                  </a:lnTo>
                  <a:lnTo>
                    <a:pt x="75565" y="3047"/>
                  </a:lnTo>
                  <a:close/>
                </a:path>
                <a:path w="210820" h="14604">
                  <a:moveTo>
                    <a:pt x="77724" y="9524"/>
                  </a:moveTo>
                  <a:lnTo>
                    <a:pt x="77343" y="9778"/>
                  </a:lnTo>
                  <a:lnTo>
                    <a:pt x="76962" y="9905"/>
                  </a:lnTo>
                  <a:lnTo>
                    <a:pt x="76834" y="10032"/>
                  </a:lnTo>
                  <a:lnTo>
                    <a:pt x="76073" y="10413"/>
                  </a:lnTo>
                  <a:lnTo>
                    <a:pt x="75692" y="10413"/>
                  </a:lnTo>
                  <a:lnTo>
                    <a:pt x="75438" y="10540"/>
                  </a:lnTo>
                  <a:lnTo>
                    <a:pt x="77724" y="10540"/>
                  </a:lnTo>
                  <a:lnTo>
                    <a:pt x="77724" y="9524"/>
                  </a:lnTo>
                  <a:close/>
                </a:path>
                <a:path w="210820" h="14604">
                  <a:moveTo>
                    <a:pt x="77131" y="4190"/>
                  </a:moveTo>
                  <a:lnTo>
                    <a:pt x="75183" y="4190"/>
                  </a:lnTo>
                  <a:lnTo>
                    <a:pt x="75692" y="4444"/>
                  </a:lnTo>
                  <a:lnTo>
                    <a:pt x="76200" y="4952"/>
                  </a:lnTo>
                  <a:lnTo>
                    <a:pt x="76326" y="5206"/>
                  </a:lnTo>
                  <a:lnTo>
                    <a:pt x="76453" y="6476"/>
                  </a:lnTo>
                  <a:lnTo>
                    <a:pt x="77850" y="6476"/>
                  </a:lnTo>
                  <a:lnTo>
                    <a:pt x="77724" y="5587"/>
                  </a:lnTo>
                  <a:lnTo>
                    <a:pt x="77597" y="5079"/>
                  </a:lnTo>
                  <a:lnTo>
                    <a:pt x="77470" y="4698"/>
                  </a:lnTo>
                  <a:lnTo>
                    <a:pt x="77131" y="4190"/>
                  </a:lnTo>
                  <a:close/>
                </a:path>
                <a:path w="210820" h="14604">
                  <a:moveTo>
                    <a:pt x="88138" y="3047"/>
                  </a:moveTo>
                  <a:lnTo>
                    <a:pt x="87122" y="3047"/>
                  </a:lnTo>
                  <a:lnTo>
                    <a:pt x="86105" y="3301"/>
                  </a:lnTo>
                  <a:lnTo>
                    <a:pt x="85725" y="3555"/>
                  </a:lnTo>
                  <a:lnTo>
                    <a:pt x="85217" y="3809"/>
                  </a:lnTo>
                  <a:lnTo>
                    <a:pt x="84963" y="4190"/>
                  </a:lnTo>
                  <a:lnTo>
                    <a:pt x="84581" y="4571"/>
                  </a:lnTo>
                  <a:lnTo>
                    <a:pt x="84327" y="4952"/>
                  </a:lnTo>
                  <a:lnTo>
                    <a:pt x="84200" y="5587"/>
                  </a:lnTo>
                  <a:lnTo>
                    <a:pt x="83947" y="6095"/>
                  </a:lnTo>
                  <a:lnTo>
                    <a:pt x="83870" y="8381"/>
                  </a:lnTo>
                  <a:lnTo>
                    <a:pt x="84074" y="9397"/>
                  </a:lnTo>
                  <a:lnTo>
                    <a:pt x="84327" y="9905"/>
                  </a:lnTo>
                  <a:lnTo>
                    <a:pt x="84581" y="10286"/>
                  </a:lnTo>
                  <a:lnTo>
                    <a:pt x="84963" y="10667"/>
                  </a:lnTo>
                  <a:lnTo>
                    <a:pt x="85217" y="11048"/>
                  </a:lnTo>
                  <a:lnTo>
                    <a:pt x="85725" y="11302"/>
                  </a:lnTo>
                  <a:lnTo>
                    <a:pt x="86105" y="11429"/>
                  </a:lnTo>
                  <a:lnTo>
                    <a:pt x="86614" y="11683"/>
                  </a:lnTo>
                  <a:lnTo>
                    <a:pt x="87122" y="11810"/>
                  </a:lnTo>
                  <a:lnTo>
                    <a:pt x="88010" y="11810"/>
                  </a:lnTo>
                  <a:lnTo>
                    <a:pt x="88265" y="11683"/>
                  </a:lnTo>
                  <a:lnTo>
                    <a:pt x="88646" y="11683"/>
                  </a:lnTo>
                  <a:lnTo>
                    <a:pt x="88900" y="11556"/>
                  </a:lnTo>
                  <a:lnTo>
                    <a:pt x="89153" y="11556"/>
                  </a:lnTo>
                  <a:lnTo>
                    <a:pt x="89280" y="11429"/>
                  </a:lnTo>
                  <a:lnTo>
                    <a:pt x="89916" y="11175"/>
                  </a:lnTo>
                  <a:lnTo>
                    <a:pt x="90170" y="10540"/>
                  </a:lnTo>
                  <a:lnTo>
                    <a:pt x="86995" y="10540"/>
                  </a:lnTo>
                  <a:lnTo>
                    <a:pt x="86359" y="10286"/>
                  </a:lnTo>
                  <a:lnTo>
                    <a:pt x="85978" y="9651"/>
                  </a:lnTo>
                  <a:lnTo>
                    <a:pt x="85471" y="9143"/>
                  </a:lnTo>
                  <a:lnTo>
                    <a:pt x="85471" y="5587"/>
                  </a:lnTo>
                  <a:lnTo>
                    <a:pt x="85978" y="5079"/>
                  </a:lnTo>
                  <a:lnTo>
                    <a:pt x="86359" y="4571"/>
                  </a:lnTo>
                  <a:lnTo>
                    <a:pt x="86995" y="4317"/>
                  </a:lnTo>
                  <a:lnTo>
                    <a:pt x="90170" y="4317"/>
                  </a:lnTo>
                  <a:lnTo>
                    <a:pt x="90170" y="3682"/>
                  </a:lnTo>
                  <a:lnTo>
                    <a:pt x="88646" y="3174"/>
                  </a:lnTo>
                  <a:lnTo>
                    <a:pt x="88138" y="3047"/>
                  </a:lnTo>
                  <a:close/>
                </a:path>
                <a:path w="210820" h="14604">
                  <a:moveTo>
                    <a:pt x="90170" y="9524"/>
                  </a:moveTo>
                  <a:lnTo>
                    <a:pt x="89789" y="9778"/>
                  </a:lnTo>
                  <a:lnTo>
                    <a:pt x="89026" y="10286"/>
                  </a:lnTo>
                  <a:lnTo>
                    <a:pt x="88646" y="10413"/>
                  </a:lnTo>
                  <a:lnTo>
                    <a:pt x="88138" y="10540"/>
                  </a:lnTo>
                  <a:lnTo>
                    <a:pt x="90170" y="10540"/>
                  </a:lnTo>
                  <a:lnTo>
                    <a:pt x="90170" y="9524"/>
                  </a:lnTo>
                  <a:close/>
                </a:path>
                <a:path w="210820" h="14604">
                  <a:moveTo>
                    <a:pt x="90170" y="4317"/>
                  </a:moveTo>
                  <a:lnTo>
                    <a:pt x="88138" y="4317"/>
                  </a:lnTo>
                  <a:lnTo>
                    <a:pt x="88519" y="4444"/>
                  </a:lnTo>
                  <a:lnTo>
                    <a:pt x="88773" y="4444"/>
                  </a:lnTo>
                  <a:lnTo>
                    <a:pt x="88900" y="4571"/>
                  </a:lnTo>
                  <a:lnTo>
                    <a:pt x="89153" y="4698"/>
                  </a:lnTo>
                  <a:lnTo>
                    <a:pt x="89407" y="4698"/>
                  </a:lnTo>
                  <a:lnTo>
                    <a:pt x="89662" y="4952"/>
                  </a:lnTo>
                  <a:lnTo>
                    <a:pt x="89916" y="5079"/>
                  </a:lnTo>
                  <a:lnTo>
                    <a:pt x="90043" y="5206"/>
                  </a:lnTo>
                  <a:lnTo>
                    <a:pt x="90170" y="4317"/>
                  </a:lnTo>
                  <a:close/>
                </a:path>
                <a:path w="210820" h="14604">
                  <a:moveTo>
                    <a:pt x="97324" y="4317"/>
                  </a:moveTo>
                  <a:lnTo>
                    <a:pt x="95376" y="4317"/>
                  </a:lnTo>
                  <a:lnTo>
                    <a:pt x="95503" y="4444"/>
                  </a:lnTo>
                  <a:lnTo>
                    <a:pt x="95757" y="4571"/>
                  </a:lnTo>
                  <a:lnTo>
                    <a:pt x="96012" y="4825"/>
                  </a:lnTo>
                  <a:lnTo>
                    <a:pt x="96139" y="5079"/>
                  </a:lnTo>
                  <a:lnTo>
                    <a:pt x="96266" y="6095"/>
                  </a:lnTo>
                  <a:lnTo>
                    <a:pt x="95630" y="6095"/>
                  </a:lnTo>
                  <a:lnTo>
                    <a:pt x="94869" y="6222"/>
                  </a:lnTo>
                  <a:lnTo>
                    <a:pt x="94233" y="6222"/>
                  </a:lnTo>
                  <a:lnTo>
                    <a:pt x="93599" y="6349"/>
                  </a:lnTo>
                  <a:lnTo>
                    <a:pt x="93091" y="6476"/>
                  </a:lnTo>
                  <a:lnTo>
                    <a:pt x="92075" y="6984"/>
                  </a:lnTo>
                  <a:lnTo>
                    <a:pt x="91694" y="7238"/>
                  </a:lnTo>
                  <a:lnTo>
                    <a:pt x="91440" y="7746"/>
                  </a:lnTo>
                  <a:lnTo>
                    <a:pt x="91185" y="8127"/>
                  </a:lnTo>
                  <a:lnTo>
                    <a:pt x="91143" y="9778"/>
                  </a:lnTo>
                  <a:lnTo>
                    <a:pt x="91313" y="10159"/>
                  </a:lnTo>
                  <a:lnTo>
                    <a:pt x="91440" y="10540"/>
                  </a:lnTo>
                  <a:lnTo>
                    <a:pt x="91567" y="10794"/>
                  </a:lnTo>
                  <a:lnTo>
                    <a:pt x="92075" y="11302"/>
                  </a:lnTo>
                  <a:lnTo>
                    <a:pt x="92582" y="11556"/>
                  </a:lnTo>
                  <a:lnTo>
                    <a:pt x="92964" y="11683"/>
                  </a:lnTo>
                  <a:lnTo>
                    <a:pt x="93218" y="11810"/>
                  </a:lnTo>
                  <a:lnTo>
                    <a:pt x="94360" y="11810"/>
                  </a:lnTo>
                  <a:lnTo>
                    <a:pt x="94615" y="11683"/>
                  </a:lnTo>
                  <a:lnTo>
                    <a:pt x="95503" y="11302"/>
                  </a:lnTo>
                  <a:lnTo>
                    <a:pt x="95630" y="11175"/>
                  </a:lnTo>
                  <a:lnTo>
                    <a:pt x="95884" y="11048"/>
                  </a:lnTo>
                  <a:lnTo>
                    <a:pt x="96266" y="10667"/>
                  </a:lnTo>
                  <a:lnTo>
                    <a:pt x="97663" y="10667"/>
                  </a:lnTo>
                  <a:lnTo>
                    <a:pt x="93599" y="10540"/>
                  </a:lnTo>
                  <a:lnTo>
                    <a:pt x="93218" y="10413"/>
                  </a:lnTo>
                  <a:lnTo>
                    <a:pt x="92709" y="9905"/>
                  </a:lnTo>
                  <a:lnTo>
                    <a:pt x="92582" y="8254"/>
                  </a:lnTo>
                  <a:lnTo>
                    <a:pt x="92837" y="8127"/>
                  </a:lnTo>
                  <a:lnTo>
                    <a:pt x="93091" y="7873"/>
                  </a:lnTo>
                  <a:lnTo>
                    <a:pt x="93472" y="7619"/>
                  </a:lnTo>
                  <a:lnTo>
                    <a:pt x="93852" y="7492"/>
                  </a:lnTo>
                  <a:lnTo>
                    <a:pt x="94106" y="7492"/>
                  </a:lnTo>
                  <a:lnTo>
                    <a:pt x="94488" y="7365"/>
                  </a:lnTo>
                  <a:lnTo>
                    <a:pt x="94996" y="7365"/>
                  </a:lnTo>
                  <a:lnTo>
                    <a:pt x="95503" y="7238"/>
                  </a:lnTo>
                  <a:lnTo>
                    <a:pt x="97663" y="7238"/>
                  </a:lnTo>
                  <a:lnTo>
                    <a:pt x="97578" y="4825"/>
                  </a:lnTo>
                  <a:lnTo>
                    <a:pt x="97366" y="4444"/>
                  </a:lnTo>
                  <a:lnTo>
                    <a:pt x="97324" y="4317"/>
                  </a:lnTo>
                  <a:close/>
                </a:path>
                <a:path w="210820" h="14604">
                  <a:moveTo>
                    <a:pt x="97663" y="10667"/>
                  </a:moveTo>
                  <a:lnTo>
                    <a:pt x="96266" y="10667"/>
                  </a:lnTo>
                  <a:lnTo>
                    <a:pt x="96266" y="11556"/>
                  </a:lnTo>
                  <a:lnTo>
                    <a:pt x="97663" y="11556"/>
                  </a:lnTo>
                  <a:lnTo>
                    <a:pt x="97663" y="10667"/>
                  </a:lnTo>
                  <a:close/>
                </a:path>
                <a:path w="210820" h="14604">
                  <a:moveTo>
                    <a:pt x="97663" y="7238"/>
                  </a:moveTo>
                  <a:lnTo>
                    <a:pt x="96266" y="7238"/>
                  </a:lnTo>
                  <a:lnTo>
                    <a:pt x="96266" y="9524"/>
                  </a:lnTo>
                  <a:lnTo>
                    <a:pt x="96012" y="9778"/>
                  </a:lnTo>
                  <a:lnTo>
                    <a:pt x="95630" y="10032"/>
                  </a:lnTo>
                  <a:lnTo>
                    <a:pt x="95250" y="10159"/>
                  </a:lnTo>
                  <a:lnTo>
                    <a:pt x="94996" y="10413"/>
                  </a:lnTo>
                  <a:lnTo>
                    <a:pt x="94488" y="10540"/>
                  </a:lnTo>
                  <a:lnTo>
                    <a:pt x="97663" y="10540"/>
                  </a:lnTo>
                  <a:lnTo>
                    <a:pt x="97663" y="7238"/>
                  </a:lnTo>
                  <a:close/>
                </a:path>
                <a:path w="210820" h="14604">
                  <a:moveTo>
                    <a:pt x="95376" y="3047"/>
                  </a:moveTo>
                  <a:lnTo>
                    <a:pt x="93345" y="3047"/>
                  </a:lnTo>
                  <a:lnTo>
                    <a:pt x="92328" y="3301"/>
                  </a:lnTo>
                  <a:lnTo>
                    <a:pt x="92075" y="3301"/>
                  </a:lnTo>
                  <a:lnTo>
                    <a:pt x="91694" y="3428"/>
                  </a:lnTo>
                  <a:lnTo>
                    <a:pt x="91694" y="4825"/>
                  </a:lnTo>
                  <a:lnTo>
                    <a:pt x="92328" y="4698"/>
                  </a:lnTo>
                  <a:lnTo>
                    <a:pt x="93091" y="4444"/>
                  </a:lnTo>
                  <a:lnTo>
                    <a:pt x="93599" y="4317"/>
                  </a:lnTo>
                  <a:lnTo>
                    <a:pt x="97324" y="4317"/>
                  </a:lnTo>
                  <a:lnTo>
                    <a:pt x="97154" y="3936"/>
                  </a:lnTo>
                  <a:lnTo>
                    <a:pt x="96774" y="3682"/>
                  </a:lnTo>
                  <a:lnTo>
                    <a:pt x="96520" y="3428"/>
                  </a:lnTo>
                  <a:lnTo>
                    <a:pt x="95376" y="3047"/>
                  </a:lnTo>
                  <a:close/>
                </a:path>
                <a:path w="210820" h="14604">
                  <a:moveTo>
                    <a:pt x="101346" y="3301"/>
                  </a:moveTo>
                  <a:lnTo>
                    <a:pt x="99949" y="3301"/>
                  </a:lnTo>
                  <a:lnTo>
                    <a:pt x="99949" y="11556"/>
                  </a:lnTo>
                  <a:lnTo>
                    <a:pt x="101346" y="11556"/>
                  </a:lnTo>
                  <a:lnTo>
                    <a:pt x="101473" y="5206"/>
                  </a:lnTo>
                  <a:lnTo>
                    <a:pt x="101600" y="5079"/>
                  </a:lnTo>
                  <a:lnTo>
                    <a:pt x="102362" y="4571"/>
                  </a:lnTo>
                  <a:lnTo>
                    <a:pt x="103124" y="4317"/>
                  </a:lnTo>
                  <a:lnTo>
                    <a:pt x="106172" y="4317"/>
                  </a:lnTo>
                  <a:lnTo>
                    <a:pt x="101346" y="4190"/>
                  </a:lnTo>
                  <a:lnTo>
                    <a:pt x="101346" y="3301"/>
                  </a:lnTo>
                  <a:close/>
                </a:path>
                <a:path w="210820" h="14604">
                  <a:moveTo>
                    <a:pt x="106172" y="4317"/>
                  </a:moveTo>
                  <a:lnTo>
                    <a:pt x="103758" y="4317"/>
                  </a:lnTo>
                  <a:lnTo>
                    <a:pt x="104140" y="4444"/>
                  </a:lnTo>
                  <a:lnTo>
                    <a:pt x="104521" y="4571"/>
                  </a:lnTo>
                  <a:lnTo>
                    <a:pt x="104648" y="4825"/>
                  </a:lnTo>
                  <a:lnTo>
                    <a:pt x="104775" y="4952"/>
                  </a:lnTo>
                  <a:lnTo>
                    <a:pt x="104901" y="5206"/>
                  </a:lnTo>
                  <a:lnTo>
                    <a:pt x="105028" y="11556"/>
                  </a:lnTo>
                  <a:lnTo>
                    <a:pt x="106425" y="11556"/>
                  </a:lnTo>
                  <a:lnTo>
                    <a:pt x="106317" y="4825"/>
                  </a:lnTo>
                  <a:lnTo>
                    <a:pt x="106172" y="4317"/>
                  </a:lnTo>
                  <a:close/>
                </a:path>
                <a:path w="210820" h="14604">
                  <a:moveTo>
                    <a:pt x="104648" y="3047"/>
                  </a:moveTo>
                  <a:lnTo>
                    <a:pt x="103377" y="3047"/>
                  </a:lnTo>
                  <a:lnTo>
                    <a:pt x="102997" y="3174"/>
                  </a:lnTo>
                  <a:lnTo>
                    <a:pt x="102489" y="3301"/>
                  </a:lnTo>
                  <a:lnTo>
                    <a:pt x="101726" y="3809"/>
                  </a:lnTo>
                  <a:lnTo>
                    <a:pt x="101346" y="4190"/>
                  </a:lnTo>
                  <a:lnTo>
                    <a:pt x="106076" y="4190"/>
                  </a:lnTo>
                  <a:lnTo>
                    <a:pt x="105791" y="3809"/>
                  </a:lnTo>
                  <a:lnTo>
                    <a:pt x="105282" y="3301"/>
                  </a:lnTo>
                  <a:lnTo>
                    <a:pt x="104648" y="3047"/>
                  </a:lnTo>
                  <a:close/>
                </a:path>
                <a:path w="210820" h="14604">
                  <a:moveTo>
                    <a:pt x="110108" y="0"/>
                  </a:moveTo>
                  <a:lnTo>
                    <a:pt x="108457" y="0"/>
                  </a:lnTo>
                  <a:lnTo>
                    <a:pt x="108712" y="4317"/>
                  </a:lnTo>
                  <a:lnTo>
                    <a:pt x="109727" y="4317"/>
                  </a:lnTo>
                  <a:lnTo>
                    <a:pt x="110108" y="0"/>
                  </a:lnTo>
                  <a:close/>
                </a:path>
                <a:path w="210820" h="14604">
                  <a:moveTo>
                    <a:pt x="113410" y="4444"/>
                  </a:moveTo>
                  <a:lnTo>
                    <a:pt x="112014" y="4444"/>
                  </a:lnTo>
                  <a:lnTo>
                    <a:pt x="112141" y="10286"/>
                  </a:lnTo>
                  <a:lnTo>
                    <a:pt x="112268" y="10667"/>
                  </a:lnTo>
                  <a:lnTo>
                    <a:pt x="113156" y="11556"/>
                  </a:lnTo>
                  <a:lnTo>
                    <a:pt x="113665" y="11683"/>
                  </a:lnTo>
                  <a:lnTo>
                    <a:pt x="115443" y="11683"/>
                  </a:lnTo>
                  <a:lnTo>
                    <a:pt x="115824" y="11556"/>
                  </a:lnTo>
                  <a:lnTo>
                    <a:pt x="116077" y="11429"/>
                  </a:lnTo>
                  <a:lnTo>
                    <a:pt x="116077" y="10540"/>
                  </a:lnTo>
                  <a:lnTo>
                    <a:pt x="114553" y="10540"/>
                  </a:lnTo>
                  <a:lnTo>
                    <a:pt x="114300" y="10413"/>
                  </a:lnTo>
                  <a:lnTo>
                    <a:pt x="114046" y="10413"/>
                  </a:lnTo>
                  <a:lnTo>
                    <a:pt x="113919" y="10286"/>
                  </a:lnTo>
                  <a:lnTo>
                    <a:pt x="113665" y="10159"/>
                  </a:lnTo>
                  <a:lnTo>
                    <a:pt x="113538" y="9524"/>
                  </a:lnTo>
                  <a:lnTo>
                    <a:pt x="113410" y="9397"/>
                  </a:lnTo>
                  <a:lnTo>
                    <a:pt x="113410" y="4444"/>
                  </a:lnTo>
                  <a:close/>
                </a:path>
                <a:path w="210820" h="14604">
                  <a:moveTo>
                    <a:pt x="116077" y="10286"/>
                  </a:moveTo>
                  <a:lnTo>
                    <a:pt x="115697" y="10286"/>
                  </a:lnTo>
                  <a:lnTo>
                    <a:pt x="115443" y="10413"/>
                  </a:lnTo>
                  <a:lnTo>
                    <a:pt x="115062" y="10540"/>
                  </a:lnTo>
                  <a:lnTo>
                    <a:pt x="116077" y="10540"/>
                  </a:lnTo>
                  <a:lnTo>
                    <a:pt x="116077" y="10286"/>
                  </a:lnTo>
                  <a:close/>
                </a:path>
                <a:path w="210820" h="14604">
                  <a:moveTo>
                    <a:pt x="116077" y="3301"/>
                  </a:moveTo>
                  <a:lnTo>
                    <a:pt x="111125" y="3301"/>
                  </a:lnTo>
                  <a:lnTo>
                    <a:pt x="111125" y="4444"/>
                  </a:lnTo>
                  <a:lnTo>
                    <a:pt x="116077" y="4444"/>
                  </a:lnTo>
                  <a:lnTo>
                    <a:pt x="116077" y="3301"/>
                  </a:lnTo>
                  <a:close/>
                </a:path>
                <a:path w="210820" h="14604">
                  <a:moveTo>
                    <a:pt x="113410" y="888"/>
                  </a:moveTo>
                  <a:lnTo>
                    <a:pt x="112014" y="888"/>
                  </a:lnTo>
                  <a:lnTo>
                    <a:pt x="112014" y="3301"/>
                  </a:lnTo>
                  <a:lnTo>
                    <a:pt x="113410" y="3301"/>
                  </a:lnTo>
                  <a:lnTo>
                    <a:pt x="113410" y="888"/>
                  </a:lnTo>
                  <a:close/>
                </a:path>
                <a:path w="210820" h="14604">
                  <a:moveTo>
                    <a:pt x="127595" y="11175"/>
                  </a:moveTo>
                  <a:lnTo>
                    <a:pt x="123571" y="11175"/>
                  </a:lnTo>
                  <a:lnTo>
                    <a:pt x="123825" y="11302"/>
                  </a:lnTo>
                  <a:lnTo>
                    <a:pt x="124205" y="11556"/>
                  </a:lnTo>
                  <a:lnTo>
                    <a:pt x="124459" y="11683"/>
                  </a:lnTo>
                  <a:lnTo>
                    <a:pt x="124841" y="11683"/>
                  </a:lnTo>
                  <a:lnTo>
                    <a:pt x="125222" y="11810"/>
                  </a:lnTo>
                  <a:lnTo>
                    <a:pt x="126619" y="11810"/>
                  </a:lnTo>
                  <a:lnTo>
                    <a:pt x="127380" y="11429"/>
                  </a:lnTo>
                  <a:lnTo>
                    <a:pt x="127595" y="11175"/>
                  </a:lnTo>
                  <a:close/>
                </a:path>
                <a:path w="210820" h="14604">
                  <a:moveTo>
                    <a:pt x="123571" y="0"/>
                  </a:moveTo>
                  <a:lnTo>
                    <a:pt x="122174" y="0"/>
                  </a:lnTo>
                  <a:lnTo>
                    <a:pt x="122174" y="11556"/>
                  </a:lnTo>
                  <a:lnTo>
                    <a:pt x="123444" y="11556"/>
                  </a:lnTo>
                  <a:lnTo>
                    <a:pt x="123571" y="11175"/>
                  </a:lnTo>
                  <a:lnTo>
                    <a:pt x="127595" y="11175"/>
                  </a:lnTo>
                  <a:lnTo>
                    <a:pt x="128133" y="10540"/>
                  </a:lnTo>
                  <a:lnTo>
                    <a:pt x="124714" y="10540"/>
                  </a:lnTo>
                  <a:lnTo>
                    <a:pt x="124459" y="10413"/>
                  </a:lnTo>
                  <a:lnTo>
                    <a:pt x="124205" y="10413"/>
                  </a:lnTo>
                  <a:lnTo>
                    <a:pt x="123825" y="10286"/>
                  </a:lnTo>
                  <a:lnTo>
                    <a:pt x="123571" y="10032"/>
                  </a:lnTo>
                  <a:lnTo>
                    <a:pt x="123571" y="5333"/>
                  </a:lnTo>
                  <a:lnTo>
                    <a:pt x="123825" y="5079"/>
                  </a:lnTo>
                  <a:lnTo>
                    <a:pt x="124587" y="4571"/>
                  </a:lnTo>
                  <a:lnTo>
                    <a:pt x="125349" y="4317"/>
                  </a:lnTo>
                  <a:lnTo>
                    <a:pt x="128354" y="4317"/>
                  </a:lnTo>
                  <a:lnTo>
                    <a:pt x="128185" y="4063"/>
                  </a:lnTo>
                  <a:lnTo>
                    <a:pt x="123571" y="4063"/>
                  </a:lnTo>
                  <a:lnTo>
                    <a:pt x="123571" y="0"/>
                  </a:lnTo>
                  <a:close/>
                </a:path>
                <a:path w="210820" h="14604">
                  <a:moveTo>
                    <a:pt x="128354" y="4317"/>
                  </a:moveTo>
                  <a:lnTo>
                    <a:pt x="126365" y="4317"/>
                  </a:lnTo>
                  <a:lnTo>
                    <a:pt x="126873" y="4571"/>
                  </a:lnTo>
                  <a:lnTo>
                    <a:pt x="127253" y="5079"/>
                  </a:lnTo>
                  <a:lnTo>
                    <a:pt x="127507" y="5587"/>
                  </a:lnTo>
                  <a:lnTo>
                    <a:pt x="127592" y="8635"/>
                  </a:lnTo>
                  <a:lnTo>
                    <a:pt x="127380" y="9270"/>
                  </a:lnTo>
                  <a:lnTo>
                    <a:pt x="126619" y="10286"/>
                  </a:lnTo>
                  <a:lnTo>
                    <a:pt x="126110" y="10540"/>
                  </a:lnTo>
                  <a:lnTo>
                    <a:pt x="128133" y="10540"/>
                  </a:lnTo>
                  <a:lnTo>
                    <a:pt x="128777" y="9778"/>
                  </a:lnTo>
                  <a:lnTo>
                    <a:pt x="129031" y="8635"/>
                  </a:lnTo>
                  <a:lnTo>
                    <a:pt x="128936" y="5587"/>
                  </a:lnTo>
                  <a:lnTo>
                    <a:pt x="128777" y="4952"/>
                  </a:lnTo>
                  <a:lnTo>
                    <a:pt x="128354" y="4317"/>
                  </a:lnTo>
                  <a:close/>
                </a:path>
                <a:path w="210820" h="14604">
                  <a:moveTo>
                    <a:pt x="127000" y="3047"/>
                  </a:moveTo>
                  <a:lnTo>
                    <a:pt x="125602" y="3047"/>
                  </a:lnTo>
                  <a:lnTo>
                    <a:pt x="125095" y="3174"/>
                  </a:lnTo>
                  <a:lnTo>
                    <a:pt x="124714" y="3301"/>
                  </a:lnTo>
                  <a:lnTo>
                    <a:pt x="124205" y="3555"/>
                  </a:lnTo>
                  <a:lnTo>
                    <a:pt x="123825" y="3809"/>
                  </a:lnTo>
                  <a:lnTo>
                    <a:pt x="123571" y="4063"/>
                  </a:lnTo>
                  <a:lnTo>
                    <a:pt x="128185" y="4063"/>
                  </a:lnTo>
                  <a:lnTo>
                    <a:pt x="127762" y="3428"/>
                  </a:lnTo>
                  <a:lnTo>
                    <a:pt x="127000" y="3047"/>
                  </a:lnTo>
                  <a:close/>
                </a:path>
                <a:path w="210820" h="14604">
                  <a:moveTo>
                    <a:pt x="135000" y="3047"/>
                  </a:moveTo>
                  <a:lnTo>
                    <a:pt x="132969" y="3047"/>
                  </a:lnTo>
                  <a:lnTo>
                    <a:pt x="131952" y="3428"/>
                  </a:lnTo>
                  <a:lnTo>
                    <a:pt x="130555" y="5079"/>
                  </a:lnTo>
                  <a:lnTo>
                    <a:pt x="130270" y="5841"/>
                  </a:lnTo>
                  <a:lnTo>
                    <a:pt x="130175" y="8889"/>
                  </a:lnTo>
                  <a:lnTo>
                    <a:pt x="130555" y="9905"/>
                  </a:lnTo>
                  <a:lnTo>
                    <a:pt x="132079" y="11429"/>
                  </a:lnTo>
                  <a:lnTo>
                    <a:pt x="133096" y="11810"/>
                  </a:lnTo>
                  <a:lnTo>
                    <a:pt x="134747" y="11810"/>
                  </a:lnTo>
                  <a:lnTo>
                    <a:pt x="135000" y="11683"/>
                  </a:lnTo>
                  <a:lnTo>
                    <a:pt x="135508" y="11683"/>
                  </a:lnTo>
                  <a:lnTo>
                    <a:pt x="135763" y="11556"/>
                  </a:lnTo>
                  <a:lnTo>
                    <a:pt x="136017" y="11556"/>
                  </a:lnTo>
                  <a:lnTo>
                    <a:pt x="136144" y="11429"/>
                  </a:lnTo>
                  <a:lnTo>
                    <a:pt x="136398" y="11429"/>
                  </a:lnTo>
                  <a:lnTo>
                    <a:pt x="136905" y="11175"/>
                  </a:lnTo>
                  <a:lnTo>
                    <a:pt x="137287" y="11048"/>
                  </a:lnTo>
                  <a:lnTo>
                    <a:pt x="137287" y="10540"/>
                  </a:lnTo>
                  <a:lnTo>
                    <a:pt x="133476" y="10540"/>
                  </a:lnTo>
                  <a:lnTo>
                    <a:pt x="132842" y="10286"/>
                  </a:lnTo>
                  <a:lnTo>
                    <a:pt x="131825" y="9270"/>
                  </a:lnTo>
                  <a:lnTo>
                    <a:pt x="131699" y="7492"/>
                  </a:lnTo>
                  <a:lnTo>
                    <a:pt x="137414" y="7492"/>
                  </a:lnTo>
                  <a:lnTo>
                    <a:pt x="137414" y="6476"/>
                  </a:lnTo>
                  <a:lnTo>
                    <a:pt x="131699" y="6476"/>
                  </a:lnTo>
                  <a:lnTo>
                    <a:pt x="131699" y="5841"/>
                  </a:lnTo>
                  <a:lnTo>
                    <a:pt x="132079" y="5079"/>
                  </a:lnTo>
                  <a:lnTo>
                    <a:pt x="132715" y="4444"/>
                  </a:lnTo>
                  <a:lnTo>
                    <a:pt x="133096" y="4317"/>
                  </a:lnTo>
                  <a:lnTo>
                    <a:pt x="133350" y="4190"/>
                  </a:lnTo>
                  <a:lnTo>
                    <a:pt x="136694" y="4190"/>
                  </a:lnTo>
                  <a:lnTo>
                    <a:pt x="136525" y="3936"/>
                  </a:lnTo>
                  <a:lnTo>
                    <a:pt x="136144" y="3682"/>
                  </a:lnTo>
                  <a:lnTo>
                    <a:pt x="135890" y="3428"/>
                  </a:lnTo>
                  <a:lnTo>
                    <a:pt x="135381" y="3301"/>
                  </a:lnTo>
                  <a:lnTo>
                    <a:pt x="135000" y="3047"/>
                  </a:lnTo>
                  <a:close/>
                </a:path>
                <a:path w="210820" h="14604">
                  <a:moveTo>
                    <a:pt x="137287" y="9524"/>
                  </a:moveTo>
                  <a:lnTo>
                    <a:pt x="137159" y="9524"/>
                  </a:lnTo>
                  <a:lnTo>
                    <a:pt x="136905" y="9778"/>
                  </a:lnTo>
                  <a:lnTo>
                    <a:pt x="136525" y="9905"/>
                  </a:lnTo>
                  <a:lnTo>
                    <a:pt x="136398" y="10032"/>
                  </a:lnTo>
                  <a:lnTo>
                    <a:pt x="135635" y="10413"/>
                  </a:lnTo>
                  <a:lnTo>
                    <a:pt x="135254" y="10413"/>
                  </a:lnTo>
                  <a:lnTo>
                    <a:pt x="135000" y="10540"/>
                  </a:lnTo>
                  <a:lnTo>
                    <a:pt x="137287" y="10540"/>
                  </a:lnTo>
                  <a:lnTo>
                    <a:pt x="137287" y="9524"/>
                  </a:lnTo>
                  <a:close/>
                </a:path>
                <a:path w="210820" h="14604">
                  <a:moveTo>
                    <a:pt x="136694" y="4190"/>
                  </a:moveTo>
                  <a:lnTo>
                    <a:pt x="134620" y="4190"/>
                  </a:lnTo>
                  <a:lnTo>
                    <a:pt x="135381" y="4571"/>
                  </a:lnTo>
                  <a:lnTo>
                    <a:pt x="135508" y="4825"/>
                  </a:lnTo>
                  <a:lnTo>
                    <a:pt x="135763" y="4952"/>
                  </a:lnTo>
                  <a:lnTo>
                    <a:pt x="135890" y="5206"/>
                  </a:lnTo>
                  <a:lnTo>
                    <a:pt x="136017" y="6476"/>
                  </a:lnTo>
                  <a:lnTo>
                    <a:pt x="137414" y="6476"/>
                  </a:lnTo>
                  <a:lnTo>
                    <a:pt x="137350" y="5841"/>
                  </a:lnTo>
                  <a:lnTo>
                    <a:pt x="137159" y="5079"/>
                  </a:lnTo>
                  <a:lnTo>
                    <a:pt x="137032" y="4698"/>
                  </a:lnTo>
                  <a:lnTo>
                    <a:pt x="136694" y="4190"/>
                  </a:lnTo>
                  <a:close/>
                </a:path>
                <a:path w="210820" h="14604">
                  <a:moveTo>
                    <a:pt x="147700" y="3047"/>
                  </a:moveTo>
                  <a:lnTo>
                    <a:pt x="146430" y="3047"/>
                  </a:lnTo>
                  <a:lnTo>
                    <a:pt x="145923" y="3174"/>
                  </a:lnTo>
                  <a:lnTo>
                    <a:pt x="143509" y="6095"/>
                  </a:lnTo>
                  <a:lnTo>
                    <a:pt x="143509" y="8762"/>
                  </a:lnTo>
                  <a:lnTo>
                    <a:pt x="146050" y="11810"/>
                  </a:lnTo>
                  <a:lnTo>
                    <a:pt x="147066" y="11810"/>
                  </a:lnTo>
                  <a:lnTo>
                    <a:pt x="147193" y="11683"/>
                  </a:lnTo>
                  <a:lnTo>
                    <a:pt x="147447" y="11683"/>
                  </a:lnTo>
                  <a:lnTo>
                    <a:pt x="147827" y="11556"/>
                  </a:lnTo>
                  <a:lnTo>
                    <a:pt x="148081" y="11429"/>
                  </a:lnTo>
                  <a:lnTo>
                    <a:pt x="148335" y="11175"/>
                  </a:lnTo>
                  <a:lnTo>
                    <a:pt x="148590" y="11048"/>
                  </a:lnTo>
                  <a:lnTo>
                    <a:pt x="148971" y="10667"/>
                  </a:lnTo>
                  <a:lnTo>
                    <a:pt x="150368" y="10667"/>
                  </a:lnTo>
                  <a:lnTo>
                    <a:pt x="150368" y="10413"/>
                  </a:lnTo>
                  <a:lnTo>
                    <a:pt x="146050" y="10413"/>
                  </a:lnTo>
                  <a:lnTo>
                    <a:pt x="145669" y="10159"/>
                  </a:lnTo>
                  <a:lnTo>
                    <a:pt x="145288" y="9651"/>
                  </a:lnTo>
                  <a:lnTo>
                    <a:pt x="145033" y="9143"/>
                  </a:lnTo>
                  <a:lnTo>
                    <a:pt x="144906" y="8762"/>
                  </a:lnTo>
                  <a:lnTo>
                    <a:pt x="144888" y="6095"/>
                  </a:lnTo>
                  <a:lnTo>
                    <a:pt x="145033" y="5587"/>
                  </a:lnTo>
                  <a:lnTo>
                    <a:pt x="145796" y="4571"/>
                  </a:lnTo>
                  <a:lnTo>
                    <a:pt x="146430" y="4317"/>
                  </a:lnTo>
                  <a:lnTo>
                    <a:pt x="150368" y="4317"/>
                  </a:lnTo>
                  <a:lnTo>
                    <a:pt x="150368" y="3555"/>
                  </a:lnTo>
                  <a:lnTo>
                    <a:pt x="148971" y="3555"/>
                  </a:lnTo>
                  <a:lnTo>
                    <a:pt x="148590" y="3428"/>
                  </a:lnTo>
                  <a:lnTo>
                    <a:pt x="148335" y="3301"/>
                  </a:lnTo>
                  <a:lnTo>
                    <a:pt x="147954" y="3174"/>
                  </a:lnTo>
                  <a:lnTo>
                    <a:pt x="147700" y="3047"/>
                  </a:lnTo>
                  <a:close/>
                </a:path>
                <a:path w="210820" h="14604">
                  <a:moveTo>
                    <a:pt x="150368" y="10667"/>
                  </a:moveTo>
                  <a:lnTo>
                    <a:pt x="148971" y="10667"/>
                  </a:lnTo>
                  <a:lnTo>
                    <a:pt x="148971" y="11556"/>
                  </a:lnTo>
                  <a:lnTo>
                    <a:pt x="150368" y="11556"/>
                  </a:lnTo>
                  <a:lnTo>
                    <a:pt x="150368" y="10667"/>
                  </a:lnTo>
                  <a:close/>
                </a:path>
                <a:path w="210820" h="14604">
                  <a:moveTo>
                    <a:pt x="150368" y="4317"/>
                  </a:moveTo>
                  <a:lnTo>
                    <a:pt x="147700" y="4317"/>
                  </a:lnTo>
                  <a:lnTo>
                    <a:pt x="148081" y="4444"/>
                  </a:lnTo>
                  <a:lnTo>
                    <a:pt x="148335" y="4444"/>
                  </a:lnTo>
                  <a:lnTo>
                    <a:pt x="148590" y="4571"/>
                  </a:lnTo>
                  <a:lnTo>
                    <a:pt x="148971" y="4698"/>
                  </a:lnTo>
                  <a:lnTo>
                    <a:pt x="148971" y="9524"/>
                  </a:lnTo>
                  <a:lnTo>
                    <a:pt x="148590" y="9778"/>
                  </a:lnTo>
                  <a:lnTo>
                    <a:pt x="148335" y="10032"/>
                  </a:lnTo>
                  <a:lnTo>
                    <a:pt x="147954" y="10159"/>
                  </a:lnTo>
                  <a:lnTo>
                    <a:pt x="147574" y="10413"/>
                  </a:lnTo>
                  <a:lnTo>
                    <a:pt x="150368" y="10413"/>
                  </a:lnTo>
                  <a:lnTo>
                    <a:pt x="150368" y="4317"/>
                  </a:lnTo>
                  <a:close/>
                </a:path>
                <a:path w="210820" h="14604">
                  <a:moveTo>
                    <a:pt x="150368" y="0"/>
                  </a:moveTo>
                  <a:lnTo>
                    <a:pt x="148971" y="0"/>
                  </a:lnTo>
                  <a:lnTo>
                    <a:pt x="148971" y="3555"/>
                  </a:lnTo>
                  <a:lnTo>
                    <a:pt x="150368" y="3555"/>
                  </a:lnTo>
                  <a:lnTo>
                    <a:pt x="150368" y="0"/>
                  </a:lnTo>
                  <a:close/>
                </a:path>
                <a:path w="210820" h="14604">
                  <a:moveTo>
                    <a:pt x="154050" y="3301"/>
                  </a:moveTo>
                  <a:lnTo>
                    <a:pt x="152653" y="3301"/>
                  </a:lnTo>
                  <a:lnTo>
                    <a:pt x="152653" y="11556"/>
                  </a:lnTo>
                  <a:lnTo>
                    <a:pt x="154050" y="11556"/>
                  </a:lnTo>
                  <a:lnTo>
                    <a:pt x="154050" y="3301"/>
                  </a:lnTo>
                  <a:close/>
                </a:path>
                <a:path w="210820" h="14604">
                  <a:moveTo>
                    <a:pt x="154177" y="380"/>
                  </a:moveTo>
                  <a:lnTo>
                    <a:pt x="152526" y="380"/>
                  </a:lnTo>
                  <a:lnTo>
                    <a:pt x="152526" y="1904"/>
                  </a:lnTo>
                  <a:lnTo>
                    <a:pt x="154177" y="1904"/>
                  </a:lnTo>
                  <a:lnTo>
                    <a:pt x="154177" y="380"/>
                  </a:lnTo>
                  <a:close/>
                </a:path>
                <a:path w="210820" h="14604">
                  <a:moveTo>
                    <a:pt x="155828" y="9524"/>
                  </a:moveTo>
                  <a:lnTo>
                    <a:pt x="155701" y="11048"/>
                  </a:lnTo>
                  <a:lnTo>
                    <a:pt x="156082" y="11175"/>
                  </a:lnTo>
                  <a:lnTo>
                    <a:pt x="156464" y="11429"/>
                  </a:lnTo>
                  <a:lnTo>
                    <a:pt x="156972" y="11556"/>
                  </a:lnTo>
                  <a:lnTo>
                    <a:pt x="157352" y="11683"/>
                  </a:lnTo>
                  <a:lnTo>
                    <a:pt x="157860" y="11810"/>
                  </a:lnTo>
                  <a:lnTo>
                    <a:pt x="159003" y="11810"/>
                  </a:lnTo>
                  <a:lnTo>
                    <a:pt x="159512" y="11683"/>
                  </a:lnTo>
                  <a:lnTo>
                    <a:pt x="160274" y="11429"/>
                  </a:lnTo>
                  <a:lnTo>
                    <a:pt x="160527" y="11302"/>
                  </a:lnTo>
                  <a:lnTo>
                    <a:pt x="160908" y="11048"/>
                  </a:lnTo>
                  <a:lnTo>
                    <a:pt x="161417" y="10540"/>
                  </a:lnTo>
                  <a:lnTo>
                    <a:pt x="157860" y="10540"/>
                  </a:lnTo>
                  <a:lnTo>
                    <a:pt x="157606" y="10413"/>
                  </a:lnTo>
                  <a:lnTo>
                    <a:pt x="157352" y="10413"/>
                  </a:lnTo>
                  <a:lnTo>
                    <a:pt x="156337" y="9905"/>
                  </a:lnTo>
                  <a:lnTo>
                    <a:pt x="156082" y="9651"/>
                  </a:lnTo>
                  <a:lnTo>
                    <a:pt x="155828" y="9524"/>
                  </a:lnTo>
                  <a:close/>
                </a:path>
                <a:path w="210820" h="14604">
                  <a:moveTo>
                    <a:pt x="159766" y="3047"/>
                  </a:moveTo>
                  <a:lnTo>
                    <a:pt x="157860" y="3047"/>
                  </a:lnTo>
                  <a:lnTo>
                    <a:pt x="157099" y="3301"/>
                  </a:lnTo>
                  <a:lnTo>
                    <a:pt x="156591" y="3809"/>
                  </a:lnTo>
                  <a:lnTo>
                    <a:pt x="156082" y="4190"/>
                  </a:lnTo>
                  <a:lnTo>
                    <a:pt x="155930" y="4444"/>
                  </a:lnTo>
                  <a:lnTo>
                    <a:pt x="155828" y="6603"/>
                  </a:lnTo>
                  <a:lnTo>
                    <a:pt x="156209" y="6984"/>
                  </a:lnTo>
                  <a:lnTo>
                    <a:pt x="156464" y="7365"/>
                  </a:lnTo>
                  <a:lnTo>
                    <a:pt x="156972" y="7619"/>
                  </a:lnTo>
                  <a:lnTo>
                    <a:pt x="157606" y="7873"/>
                  </a:lnTo>
                  <a:lnTo>
                    <a:pt x="157860" y="7873"/>
                  </a:lnTo>
                  <a:lnTo>
                    <a:pt x="158115" y="8000"/>
                  </a:lnTo>
                  <a:lnTo>
                    <a:pt x="158369" y="8000"/>
                  </a:lnTo>
                  <a:lnTo>
                    <a:pt x="158623" y="8127"/>
                  </a:lnTo>
                  <a:lnTo>
                    <a:pt x="159003" y="8127"/>
                  </a:lnTo>
                  <a:lnTo>
                    <a:pt x="159512" y="8254"/>
                  </a:lnTo>
                  <a:lnTo>
                    <a:pt x="159893" y="8381"/>
                  </a:lnTo>
                  <a:lnTo>
                    <a:pt x="160020" y="8635"/>
                  </a:lnTo>
                  <a:lnTo>
                    <a:pt x="160147" y="9905"/>
                  </a:lnTo>
                  <a:lnTo>
                    <a:pt x="160020" y="10159"/>
                  </a:lnTo>
                  <a:lnTo>
                    <a:pt x="159766" y="10286"/>
                  </a:lnTo>
                  <a:lnTo>
                    <a:pt x="159639" y="10413"/>
                  </a:lnTo>
                  <a:lnTo>
                    <a:pt x="159257" y="10540"/>
                  </a:lnTo>
                  <a:lnTo>
                    <a:pt x="161417" y="10540"/>
                  </a:lnTo>
                  <a:lnTo>
                    <a:pt x="161544" y="10159"/>
                  </a:lnTo>
                  <a:lnTo>
                    <a:pt x="161459" y="8000"/>
                  </a:lnTo>
                  <a:lnTo>
                    <a:pt x="161290" y="7746"/>
                  </a:lnTo>
                  <a:lnTo>
                    <a:pt x="160908" y="7365"/>
                  </a:lnTo>
                  <a:lnTo>
                    <a:pt x="160527" y="7111"/>
                  </a:lnTo>
                  <a:lnTo>
                    <a:pt x="159893" y="6984"/>
                  </a:lnTo>
                  <a:lnTo>
                    <a:pt x="159639" y="6857"/>
                  </a:lnTo>
                  <a:lnTo>
                    <a:pt x="159257" y="6857"/>
                  </a:lnTo>
                  <a:lnTo>
                    <a:pt x="159003" y="6730"/>
                  </a:lnTo>
                  <a:lnTo>
                    <a:pt x="158750" y="6730"/>
                  </a:lnTo>
                  <a:lnTo>
                    <a:pt x="158369" y="6603"/>
                  </a:lnTo>
                  <a:lnTo>
                    <a:pt x="157606" y="6349"/>
                  </a:lnTo>
                  <a:lnTo>
                    <a:pt x="157352" y="6095"/>
                  </a:lnTo>
                  <a:lnTo>
                    <a:pt x="157352" y="4698"/>
                  </a:lnTo>
                  <a:lnTo>
                    <a:pt x="157606" y="4571"/>
                  </a:lnTo>
                  <a:lnTo>
                    <a:pt x="157988" y="4317"/>
                  </a:lnTo>
                  <a:lnTo>
                    <a:pt x="158369" y="4190"/>
                  </a:lnTo>
                  <a:lnTo>
                    <a:pt x="161417" y="4190"/>
                  </a:lnTo>
                  <a:lnTo>
                    <a:pt x="161417" y="3682"/>
                  </a:lnTo>
                  <a:lnTo>
                    <a:pt x="161035" y="3428"/>
                  </a:lnTo>
                  <a:lnTo>
                    <a:pt x="160274" y="3174"/>
                  </a:lnTo>
                  <a:lnTo>
                    <a:pt x="159766" y="3047"/>
                  </a:lnTo>
                  <a:close/>
                </a:path>
                <a:path w="210820" h="14604">
                  <a:moveTo>
                    <a:pt x="161417" y="4190"/>
                  </a:moveTo>
                  <a:lnTo>
                    <a:pt x="159257" y="4190"/>
                  </a:lnTo>
                  <a:lnTo>
                    <a:pt x="159766" y="4317"/>
                  </a:lnTo>
                  <a:lnTo>
                    <a:pt x="160147" y="4444"/>
                  </a:lnTo>
                  <a:lnTo>
                    <a:pt x="160527" y="4698"/>
                  </a:lnTo>
                  <a:lnTo>
                    <a:pt x="161035" y="4825"/>
                  </a:lnTo>
                  <a:lnTo>
                    <a:pt x="161290" y="5206"/>
                  </a:lnTo>
                  <a:lnTo>
                    <a:pt x="161417" y="4190"/>
                  </a:lnTo>
                  <a:close/>
                </a:path>
                <a:path w="210820" h="14604">
                  <a:moveTo>
                    <a:pt x="164592" y="3301"/>
                  </a:moveTo>
                  <a:lnTo>
                    <a:pt x="163195" y="3301"/>
                  </a:lnTo>
                  <a:lnTo>
                    <a:pt x="163195" y="14604"/>
                  </a:lnTo>
                  <a:lnTo>
                    <a:pt x="164592" y="14604"/>
                  </a:lnTo>
                  <a:lnTo>
                    <a:pt x="164592" y="11175"/>
                  </a:lnTo>
                  <a:lnTo>
                    <a:pt x="168636" y="11175"/>
                  </a:lnTo>
                  <a:lnTo>
                    <a:pt x="169281" y="10413"/>
                  </a:lnTo>
                  <a:lnTo>
                    <a:pt x="165607" y="10413"/>
                  </a:lnTo>
                  <a:lnTo>
                    <a:pt x="165353" y="10286"/>
                  </a:lnTo>
                  <a:lnTo>
                    <a:pt x="164592" y="10032"/>
                  </a:lnTo>
                  <a:lnTo>
                    <a:pt x="164592" y="5333"/>
                  </a:lnTo>
                  <a:lnTo>
                    <a:pt x="165734" y="4571"/>
                  </a:lnTo>
                  <a:lnTo>
                    <a:pt x="165989" y="4444"/>
                  </a:lnTo>
                  <a:lnTo>
                    <a:pt x="166370" y="4317"/>
                  </a:lnTo>
                  <a:lnTo>
                    <a:pt x="169502" y="4317"/>
                  </a:lnTo>
                  <a:lnTo>
                    <a:pt x="169333" y="4063"/>
                  </a:lnTo>
                  <a:lnTo>
                    <a:pt x="164592" y="4063"/>
                  </a:lnTo>
                  <a:lnTo>
                    <a:pt x="164592" y="3301"/>
                  </a:lnTo>
                  <a:close/>
                </a:path>
                <a:path w="210820" h="14604">
                  <a:moveTo>
                    <a:pt x="168636" y="11175"/>
                  </a:moveTo>
                  <a:lnTo>
                    <a:pt x="164592" y="11175"/>
                  </a:lnTo>
                  <a:lnTo>
                    <a:pt x="164973" y="11302"/>
                  </a:lnTo>
                  <a:lnTo>
                    <a:pt x="165226" y="11429"/>
                  </a:lnTo>
                  <a:lnTo>
                    <a:pt x="165607" y="11556"/>
                  </a:lnTo>
                  <a:lnTo>
                    <a:pt x="165862" y="11683"/>
                  </a:lnTo>
                  <a:lnTo>
                    <a:pt x="167767" y="11683"/>
                  </a:lnTo>
                  <a:lnTo>
                    <a:pt x="168528" y="11302"/>
                  </a:lnTo>
                  <a:lnTo>
                    <a:pt x="168636" y="11175"/>
                  </a:lnTo>
                  <a:close/>
                </a:path>
                <a:path w="210820" h="14604">
                  <a:moveTo>
                    <a:pt x="169502" y="4317"/>
                  </a:moveTo>
                  <a:lnTo>
                    <a:pt x="167513" y="4317"/>
                  </a:lnTo>
                  <a:lnTo>
                    <a:pt x="168021" y="4571"/>
                  </a:lnTo>
                  <a:lnTo>
                    <a:pt x="168275" y="5079"/>
                  </a:lnTo>
                  <a:lnTo>
                    <a:pt x="168655" y="5714"/>
                  </a:lnTo>
                  <a:lnTo>
                    <a:pt x="168698" y="8635"/>
                  </a:lnTo>
                  <a:lnTo>
                    <a:pt x="168528" y="9143"/>
                  </a:lnTo>
                  <a:lnTo>
                    <a:pt x="167767" y="10159"/>
                  </a:lnTo>
                  <a:lnTo>
                    <a:pt x="167131" y="10413"/>
                  </a:lnTo>
                  <a:lnTo>
                    <a:pt x="169281" y="10413"/>
                  </a:lnTo>
                  <a:lnTo>
                    <a:pt x="169925" y="9651"/>
                  </a:lnTo>
                  <a:lnTo>
                    <a:pt x="170052" y="9143"/>
                  </a:lnTo>
                  <a:lnTo>
                    <a:pt x="169925" y="4952"/>
                  </a:lnTo>
                  <a:lnTo>
                    <a:pt x="169502" y="4317"/>
                  </a:lnTo>
                  <a:close/>
                </a:path>
                <a:path w="210820" h="14604">
                  <a:moveTo>
                    <a:pt x="168148" y="3047"/>
                  </a:moveTo>
                  <a:lnTo>
                    <a:pt x="166624" y="3047"/>
                  </a:lnTo>
                  <a:lnTo>
                    <a:pt x="166243" y="3174"/>
                  </a:lnTo>
                  <a:lnTo>
                    <a:pt x="165734" y="3301"/>
                  </a:lnTo>
                  <a:lnTo>
                    <a:pt x="164592" y="4063"/>
                  </a:lnTo>
                  <a:lnTo>
                    <a:pt x="169333" y="4063"/>
                  </a:lnTo>
                  <a:lnTo>
                    <a:pt x="168909" y="3428"/>
                  </a:lnTo>
                  <a:lnTo>
                    <a:pt x="168148" y="3047"/>
                  </a:lnTo>
                  <a:close/>
                </a:path>
                <a:path w="210820" h="14604">
                  <a:moveTo>
                    <a:pt x="173354" y="0"/>
                  </a:moveTo>
                  <a:lnTo>
                    <a:pt x="171957" y="0"/>
                  </a:lnTo>
                  <a:lnTo>
                    <a:pt x="171957" y="11556"/>
                  </a:lnTo>
                  <a:lnTo>
                    <a:pt x="173354" y="11556"/>
                  </a:lnTo>
                  <a:lnTo>
                    <a:pt x="173354" y="0"/>
                  </a:lnTo>
                  <a:close/>
                </a:path>
                <a:path w="210820" h="14604">
                  <a:moveTo>
                    <a:pt x="181186" y="4317"/>
                  </a:moveTo>
                  <a:lnTo>
                    <a:pt x="179197" y="4317"/>
                  </a:lnTo>
                  <a:lnTo>
                    <a:pt x="179450" y="4444"/>
                  </a:lnTo>
                  <a:lnTo>
                    <a:pt x="179831" y="4825"/>
                  </a:lnTo>
                  <a:lnTo>
                    <a:pt x="179958" y="5079"/>
                  </a:lnTo>
                  <a:lnTo>
                    <a:pt x="180085" y="6095"/>
                  </a:lnTo>
                  <a:lnTo>
                    <a:pt x="179450" y="6095"/>
                  </a:lnTo>
                  <a:lnTo>
                    <a:pt x="178689" y="6222"/>
                  </a:lnTo>
                  <a:lnTo>
                    <a:pt x="178053" y="6222"/>
                  </a:lnTo>
                  <a:lnTo>
                    <a:pt x="177419" y="6349"/>
                  </a:lnTo>
                  <a:lnTo>
                    <a:pt x="176910" y="6476"/>
                  </a:lnTo>
                  <a:lnTo>
                    <a:pt x="175895" y="6984"/>
                  </a:lnTo>
                  <a:lnTo>
                    <a:pt x="175514" y="7238"/>
                  </a:lnTo>
                  <a:lnTo>
                    <a:pt x="175259" y="7746"/>
                  </a:lnTo>
                  <a:lnTo>
                    <a:pt x="175005" y="8127"/>
                  </a:lnTo>
                  <a:lnTo>
                    <a:pt x="175005" y="9905"/>
                  </a:lnTo>
                  <a:lnTo>
                    <a:pt x="175132" y="10159"/>
                  </a:lnTo>
                  <a:lnTo>
                    <a:pt x="175387" y="10794"/>
                  </a:lnTo>
                  <a:lnTo>
                    <a:pt x="175895" y="11302"/>
                  </a:lnTo>
                  <a:lnTo>
                    <a:pt x="176402" y="11556"/>
                  </a:lnTo>
                  <a:lnTo>
                    <a:pt x="176783" y="11683"/>
                  </a:lnTo>
                  <a:lnTo>
                    <a:pt x="177038" y="11810"/>
                  </a:lnTo>
                  <a:lnTo>
                    <a:pt x="178180" y="11810"/>
                  </a:lnTo>
                  <a:lnTo>
                    <a:pt x="178434" y="11683"/>
                  </a:lnTo>
                  <a:lnTo>
                    <a:pt x="178689" y="11683"/>
                  </a:lnTo>
                  <a:lnTo>
                    <a:pt x="179324" y="11302"/>
                  </a:lnTo>
                  <a:lnTo>
                    <a:pt x="179450" y="11175"/>
                  </a:lnTo>
                  <a:lnTo>
                    <a:pt x="179704" y="11048"/>
                  </a:lnTo>
                  <a:lnTo>
                    <a:pt x="180085" y="10667"/>
                  </a:lnTo>
                  <a:lnTo>
                    <a:pt x="181482" y="10667"/>
                  </a:lnTo>
                  <a:lnTo>
                    <a:pt x="177419" y="10540"/>
                  </a:lnTo>
                  <a:lnTo>
                    <a:pt x="177038" y="10413"/>
                  </a:lnTo>
                  <a:lnTo>
                    <a:pt x="176529" y="9905"/>
                  </a:lnTo>
                  <a:lnTo>
                    <a:pt x="176656" y="8127"/>
                  </a:lnTo>
                  <a:lnTo>
                    <a:pt x="176910" y="7873"/>
                  </a:lnTo>
                  <a:lnTo>
                    <a:pt x="177292" y="7619"/>
                  </a:lnTo>
                  <a:lnTo>
                    <a:pt x="177673" y="7492"/>
                  </a:lnTo>
                  <a:lnTo>
                    <a:pt x="177926" y="7492"/>
                  </a:lnTo>
                  <a:lnTo>
                    <a:pt x="178307" y="7365"/>
                  </a:lnTo>
                  <a:lnTo>
                    <a:pt x="178816" y="7365"/>
                  </a:lnTo>
                  <a:lnTo>
                    <a:pt x="179324" y="7238"/>
                  </a:lnTo>
                  <a:lnTo>
                    <a:pt x="181482" y="7238"/>
                  </a:lnTo>
                  <a:lnTo>
                    <a:pt x="181355" y="4571"/>
                  </a:lnTo>
                  <a:lnTo>
                    <a:pt x="181186" y="4317"/>
                  </a:lnTo>
                  <a:close/>
                </a:path>
                <a:path w="210820" h="14604">
                  <a:moveTo>
                    <a:pt x="181482" y="10667"/>
                  </a:moveTo>
                  <a:lnTo>
                    <a:pt x="180085" y="10667"/>
                  </a:lnTo>
                  <a:lnTo>
                    <a:pt x="180085" y="11556"/>
                  </a:lnTo>
                  <a:lnTo>
                    <a:pt x="181482" y="11556"/>
                  </a:lnTo>
                  <a:lnTo>
                    <a:pt x="181482" y="10667"/>
                  </a:lnTo>
                  <a:close/>
                </a:path>
                <a:path w="210820" h="14604">
                  <a:moveTo>
                    <a:pt x="181482" y="7238"/>
                  </a:moveTo>
                  <a:lnTo>
                    <a:pt x="180085" y="7238"/>
                  </a:lnTo>
                  <a:lnTo>
                    <a:pt x="180085" y="9524"/>
                  </a:lnTo>
                  <a:lnTo>
                    <a:pt x="179831" y="9778"/>
                  </a:lnTo>
                  <a:lnTo>
                    <a:pt x="179450" y="10032"/>
                  </a:lnTo>
                  <a:lnTo>
                    <a:pt x="179070" y="10159"/>
                  </a:lnTo>
                  <a:lnTo>
                    <a:pt x="178816" y="10413"/>
                  </a:lnTo>
                  <a:lnTo>
                    <a:pt x="178307" y="10540"/>
                  </a:lnTo>
                  <a:lnTo>
                    <a:pt x="181482" y="10540"/>
                  </a:lnTo>
                  <a:lnTo>
                    <a:pt x="181482" y="7238"/>
                  </a:lnTo>
                  <a:close/>
                </a:path>
                <a:path w="210820" h="14604">
                  <a:moveTo>
                    <a:pt x="179197" y="3047"/>
                  </a:moveTo>
                  <a:lnTo>
                    <a:pt x="177165" y="3047"/>
                  </a:lnTo>
                  <a:lnTo>
                    <a:pt x="176149" y="3301"/>
                  </a:lnTo>
                  <a:lnTo>
                    <a:pt x="175895" y="3301"/>
                  </a:lnTo>
                  <a:lnTo>
                    <a:pt x="175641" y="3428"/>
                  </a:lnTo>
                  <a:lnTo>
                    <a:pt x="175641" y="4825"/>
                  </a:lnTo>
                  <a:lnTo>
                    <a:pt x="176149" y="4698"/>
                  </a:lnTo>
                  <a:lnTo>
                    <a:pt x="176529" y="4571"/>
                  </a:lnTo>
                  <a:lnTo>
                    <a:pt x="177038" y="4444"/>
                  </a:lnTo>
                  <a:lnTo>
                    <a:pt x="177419" y="4317"/>
                  </a:lnTo>
                  <a:lnTo>
                    <a:pt x="181186" y="4317"/>
                  </a:lnTo>
                  <a:lnTo>
                    <a:pt x="180975" y="3936"/>
                  </a:lnTo>
                  <a:lnTo>
                    <a:pt x="180594" y="3682"/>
                  </a:lnTo>
                  <a:lnTo>
                    <a:pt x="180340" y="3428"/>
                  </a:lnTo>
                  <a:lnTo>
                    <a:pt x="179197" y="3047"/>
                  </a:lnTo>
                  <a:close/>
                </a:path>
                <a:path w="210820" h="14604">
                  <a:moveTo>
                    <a:pt x="184276" y="3301"/>
                  </a:moveTo>
                  <a:lnTo>
                    <a:pt x="182752" y="3301"/>
                  </a:lnTo>
                  <a:lnTo>
                    <a:pt x="185800" y="11175"/>
                  </a:lnTo>
                  <a:lnTo>
                    <a:pt x="184276" y="14604"/>
                  </a:lnTo>
                  <a:lnTo>
                    <a:pt x="185800" y="14604"/>
                  </a:lnTo>
                  <a:lnTo>
                    <a:pt x="187848" y="9397"/>
                  </a:lnTo>
                  <a:lnTo>
                    <a:pt x="186563" y="9397"/>
                  </a:lnTo>
                  <a:lnTo>
                    <a:pt x="184276" y="3301"/>
                  </a:lnTo>
                  <a:close/>
                </a:path>
                <a:path w="210820" h="14604">
                  <a:moveTo>
                    <a:pt x="190246" y="3301"/>
                  </a:moveTo>
                  <a:lnTo>
                    <a:pt x="188849" y="3301"/>
                  </a:lnTo>
                  <a:lnTo>
                    <a:pt x="186563" y="9397"/>
                  </a:lnTo>
                  <a:lnTo>
                    <a:pt x="187848" y="9397"/>
                  </a:lnTo>
                  <a:lnTo>
                    <a:pt x="190246" y="3301"/>
                  </a:lnTo>
                  <a:close/>
                </a:path>
                <a:path w="210820" h="14604">
                  <a:moveTo>
                    <a:pt x="195833" y="3047"/>
                  </a:moveTo>
                  <a:lnTo>
                    <a:pt x="193675" y="3047"/>
                  </a:lnTo>
                  <a:lnTo>
                    <a:pt x="192785" y="3428"/>
                  </a:lnTo>
                  <a:lnTo>
                    <a:pt x="192024" y="4190"/>
                  </a:lnTo>
                  <a:lnTo>
                    <a:pt x="191389" y="5079"/>
                  </a:lnTo>
                  <a:lnTo>
                    <a:pt x="191103" y="5841"/>
                  </a:lnTo>
                  <a:lnTo>
                    <a:pt x="191007" y="8889"/>
                  </a:lnTo>
                  <a:lnTo>
                    <a:pt x="191389" y="9905"/>
                  </a:lnTo>
                  <a:lnTo>
                    <a:pt x="192024" y="10667"/>
                  </a:lnTo>
                  <a:lnTo>
                    <a:pt x="192785" y="11429"/>
                  </a:lnTo>
                  <a:lnTo>
                    <a:pt x="193801" y="11810"/>
                  </a:lnTo>
                  <a:lnTo>
                    <a:pt x="195452" y="11810"/>
                  </a:lnTo>
                  <a:lnTo>
                    <a:pt x="195833" y="11683"/>
                  </a:lnTo>
                  <a:lnTo>
                    <a:pt x="196215" y="11683"/>
                  </a:lnTo>
                  <a:lnTo>
                    <a:pt x="196469" y="11556"/>
                  </a:lnTo>
                  <a:lnTo>
                    <a:pt x="196723" y="11556"/>
                  </a:lnTo>
                  <a:lnTo>
                    <a:pt x="196976" y="11429"/>
                  </a:lnTo>
                  <a:lnTo>
                    <a:pt x="197612" y="11175"/>
                  </a:lnTo>
                  <a:lnTo>
                    <a:pt x="197866" y="11175"/>
                  </a:lnTo>
                  <a:lnTo>
                    <a:pt x="197993" y="10540"/>
                  </a:lnTo>
                  <a:lnTo>
                    <a:pt x="194309" y="10540"/>
                  </a:lnTo>
                  <a:lnTo>
                    <a:pt x="193548" y="10286"/>
                  </a:lnTo>
                  <a:lnTo>
                    <a:pt x="193167" y="9778"/>
                  </a:lnTo>
                  <a:lnTo>
                    <a:pt x="192658" y="9270"/>
                  </a:lnTo>
                  <a:lnTo>
                    <a:pt x="192531" y="8889"/>
                  </a:lnTo>
                  <a:lnTo>
                    <a:pt x="192404" y="7492"/>
                  </a:lnTo>
                  <a:lnTo>
                    <a:pt x="198120" y="7492"/>
                  </a:lnTo>
                  <a:lnTo>
                    <a:pt x="198120" y="6476"/>
                  </a:lnTo>
                  <a:lnTo>
                    <a:pt x="192404" y="6476"/>
                  </a:lnTo>
                  <a:lnTo>
                    <a:pt x="192531" y="5841"/>
                  </a:lnTo>
                  <a:lnTo>
                    <a:pt x="192658" y="5333"/>
                  </a:lnTo>
                  <a:lnTo>
                    <a:pt x="192913" y="5079"/>
                  </a:lnTo>
                  <a:lnTo>
                    <a:pt x="193040" y="4825"/>
                  </a:lnTo>
                  <a:lnTo>
                    <a:pt x="193294" y="4571"/>
                  </a:lnTo>
                  <a:lnTo>
                    <a:pt x="194055" y="4190"/>
                  </a:lnTo>
                  <a:lnTo>
                    <a:pt x="197400" y="4190"/>
                  </a:lnTo>
                  <a:lnTo>
                    <a:pt x="197230" y="3936"/>
                  </a:lnTo>
                  <a:lnTo>
                    <a:pt x="196976" y="3682"/>
                  </a:lnTo>
                  <a:lnTo>
                    <a:pt x="196596" y="3428"/>
                  </a:lnTo>
                  <a:lnTo>
                    <a:pt x="196215" y="3301"/>
                  </a:lnTo>
                  <a:lnTo>
                    <a:pt x="195833" y="3047"/>
                  </a:lnTo>
                  <a:close/>
                </a:path>
                <a:path w="210820" h="14604">
                  <a:moveTo>
                    <a:pt x="197993" y="9524"/>
                  </a:moveTo>
                  <a:lnTo>
                    <a:pt x="197612" y="9778"/>
                  </a:lnTo>
                  <a:lnTo>
                    <a:pt x="197484" y="9778"/>
                  </a:lnTo>
                  <a:lnTo>
                    <a:pt x="196342" y="10413"/>
                  </a:lnTo>
                  <a:lnTo>
                    <a:pt x="196088" y="10413"/>
                  </a:lnTo>
                  <a:lnTo>
                    <a:pt x="195706" y="10540"/>
                  </a:lnTo>
                  <a:lnTo>
                    <a:pt x="197993" y="10540"/>
                  </a:lnTo>
                  <a:lnTo>
                    <a:pt x="197993" y="9524"/>
                  </a:lnTo>
                  <a:close/>
                </a:path>
                <a:path w="210820" h="14604">
                  <a:moveTo>
                    <a:pt x="197400" y="4190"/>
                  </a:moveTo>
                  <a:lnTo>
                    <a:pt x="195452" y="4190"/>
                  </a:lnTo>
                  <a:lnTo>
                    <a:pt x="196215" y="4571"/>
                  </a:lnTo>
                  <a:lnTo>
                    <a:pt x="196342" y="4825"/>
                  </a:lnTo>
                  <a:lnTo>
                    <a:pt x="196469" y="4952"/>
                  </a:lnTo>
                  <a:lnTo>
                    <a:pt x="196596" y="5206"/>
                  </a:lnTo>
                  <a:lnTo>
                    <a:pt x="196850" y="6476"/>
                  </a:lnTo>
                  <a:lnTo>
                    <a:pt x="198120" y="6476"/>
                  </a:lnTo>
                  <a:lnTo>
                    <a:pt x="197993" y="5333"/>
                  </a:lnTo>
                  <a:lnTo>
                    <a:pt x="197866" y="5079"/>
                  </a:lnTo>
                  <a:lnTo>
                    <a:pt x="197739" y="4698"/>
                  </a:lnTo>
                  <a:lnTo>
                    <a:pt x="197400" y="4190"/>
                  </a:lnTo>
                  <a:close/>
                </a:path>
                <a:path w="210820" h="14604">
                  <a:moveTo>
                    <a:pt x="203580" y="3047"/>
                  </a:moveTo>
                  <a:lnTo>
                    <a:pt x="202310" y="3047"/>
                  </a:lnTo>
                  <a:lnTo>
                    <a:pt x="201802" y="3174"/>
                  </a:lnTo>
                  <a:lnTo>
                    <a:pt x="199263" y="8762"/>
                  </a:lnTo>
                  <a:lnTo>
                    <a:pt x="199517" y="9270"/>
                  </a:lnTo>
                  <a:lnTo>
                    <a:pt x="199644" y="9905"/>
                  </a:lnTo>
                  <a:lnTo>
                    <a:pt x="199771" y="10286"/>
                  </a:lnTo>
                  <a:lnTo>
                    <a:pt x="200151" y="10667"/>
                  </a:lnTo>
                  <a:lnTo>
                    <a:pt x="200405" y="11048"/>
                  </a:lnTo>
                  <a:lnTo>
                    <a:pt x="200659" y="11302"/>
                  </a:lnTo>
                  <a:lnTo>
                    <a:pt x="201041" y="11556"/>
                  </a:lnTo>
                  <a:lnTo>
                    <a:pt x="201422" y="11683"/>
                  </a:lnTo>
                  <a:lnTo>
                    <a:pt x="201929" y="11810"/>
                  </a:lnTo>
                  <a:lnTo>
                    <a:pt x="202819" y="11810"/>
                  </a:lnTo>
                  <a:lnTo>
                    <a:pt x="203073" y="11683"/>
                  </a:lnTo>
                  <a:lnTo>
                    <a:pt x="203326" y="11683"/>
                  </a:lnTo>
                  <a:lnTo>
                    <a:pt x="203707" y="11556"/>
                  </a:lnTo>
                  <a:lnTo>
                    <a:pt x="203834" y="11429"/>
                  </a:lnTo>
                  <a:lnTo>
                    <a:pt x="204089" y="11302"/>
                  </a:lnTo>
                  <a:lnTo>
                    <a:pt x="204343" y="11048"/>
                  </a:lnTo>
                  <a:lnTo>
                    <a:pt x="204597" y="10921"/>
                  </a:lnTo>
                  <a:lnTo>
                    <a:pt x="204850" y="10667"/>
                  </a:lnTo>
                  <a:lnTo>
                    <a:pt x="206248" y="10667"/>
                  </a:lnTo>
                  <a:lnTo>
                    <a:pt x="206248" y="10413"/>
                  </a:lnTo>
                  <a:lnTo>
                    <a:pt x="201929" y="10413"/>
                  </a:lnTo>
                  <a:lnTo>
                    <a:pt x="201422" y="10159"/>
                  </a:lnTo>
                  <a:lnTo>
                    <a:pt x="201168" y="9651"/>
                  </a:lnTo>
                  <a:lnTo>
                    <a:pt x="200787" y="9143"/>
                  </a:lnTo>
                  <a:lnTo>
                    <a:pt x="200723" y="8762"/>
                  </a:lnTo>
                  <a:lnTo>
                    <a:pt x="200768" y="6095"/>
                  </a:lnTo>
                  <a:lnTo>
                    <a:pt x="200914" y="5587"/>
                  </a:lnTo>
                  <a:lnTo>
                    <a:pt x="201675" y="4571"/>
                  </a:lnTo>
                  <a:lnTo>
                    <a:pt x="202310" y="4317"/>
                  </a:lnTo>
                  <a:lnTo>
                    <a:pt x="206248" y="4317"/>
                  </a:lnTo>
                  <a:lnTo>
                    <a:pt x="206248" y="3555"/>
                  </a:lnTo>
                  <a:lnTo>
                    <a:pt x="204850" y="3555"/>
                  </a:lnTo>
                  <a:lnTo>
                    <a:pt x="204089" y="3301"/>
                  </a:lnTo>
                  <a:lnTo>
                    <a:pt x="203580" y="3047"/>
                  </a:lnTo>
                  <a:close/>
                </a:path>
                <a:path w="210820" h="14604">
                  <a:moveTo>
                    <a:pt x="206248" y="10667"/>
                  </a:moveTo>
                  <a:lnTo>
                    <a:pt x="204850" y="10667"/>
                  </a:lnTo>
                  <a:lnTo>
                    <a:pt x="204850" y="11556"/>
                  </a:lnTo>
                  <a:lnTo>
                    <a:pt x="206248" y="11556"/>
                  </a:lnTo>
                  <a:lnTo>
                    <a:pt x="206248" y="10667"/>
                  </a:lnTo>
                  <a:close/>
                </a:path>
                <a:path w="210820" h="14604">
                  <a:moveTo>
                    <a:pt x="206248" y="4317"/>
                  </a:moveTo>
                  <a:lnTo>
                    <a:pt x="203580" y="4317"/>
                  </a:lnTo>
                  <a:lnTo>
                    <a:pt x="203834" y="4444"/>
                  </a:lnTo>
                  <a:lnTo>
                    <a:pt x="204089" y="4444"/>
                  </a:lnTo>
                  <a:lnTo>
                    <a:pt x="204850" y="4698"/>
                  </a:lnTo>
                  <a:lnTo>
                    <a:pt x="204850" y="9524"/>
                  </a:lnTo>
                  <a:lnTo>
                    <a:pt x="204089" y="10032"/>
                  </a:lnTo>
                  <a:lnTo>
                    <a:pt x="203707" y="10159"/>
                  </a:lnTo>
                  <a:lnTo>
                    <a:pt x="203326" y="10413"/>
                  </a:lnTo>
                  <a:lnTo>
                    <a:pt x="206248" y="10413"/>
                  </a:lnTo>
                  <a:lnTo>
                    <a:pt x="206248" y="4317"/>
                  </a:lnTo>
                  <a:close/>
                </a:path>
                <a:path w="210820" h="14604">
                  <a:moveTo>
                    <a:pt x="206248" y="0"/>
                  </a:moveTo>
                  <a:lnTo>
                    <a:pt x="204850" y="0"/>
                  </a:lnTo>
                  <a:lnTo>
                    <a:pt x="204850" y="3555"/>
                  </a:lnTo>
                  <a:lnTo>
                    <a:pt x="206248" y="3555"/>
                  </a:lnTo>
                  <a:lnTo>
                    <a:pt x="206248" y="0"/>
                  </a:lnTo>
                  <a:close/>
                </a:path>
                <a:path w="210820" h="14604">
                  <a:moveTo>
                    <a:pt x="210693" y="9397"/>
                  </a:moveTo>
                  <a:lnTo>
                    <a:pt x="208915" y="9397"/>
                  </a:lnTo>
                  <a:lnTo>
                    <a:pt x="208915" y="11556"/>
                  </a:lnTo>
                  <a:lnTo>
                    <a:pt x="210693" y="11556"/>
                  </a:lnTo>
                  <a:lnTo>
                    <a:pt x="210693" y="939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140201" y="3541014"/>
              <a:ext cx="3482340" cy="617220"/>
            </a:xfrm>
            <a:custGeom>
              <a:avLst/>
              <a:gdLst/>
              <a:ahLst/>
              <a:cxnLst/>
              <a:rect l="l" t="t" r="r" b="b"/>
              <a:pathLst>
                <a:path w="3482340" h="617220">
                  <a:moveTo>
                    <a:pt x="3482340" y="0"/>
                  </a:moveTo>
                  <a:lnTo>
                    <a:pt x="3482340" y="617220"/>
                  </a:lnTo>
                </a:path>
                <a:path w="3482340" h="617220">
                  <a:moveTo>
                    <a:pt x="3482340" y="0"/>
                  </a:moveTo>
                  <a:lnTo>
                    <a:pt x="0" y="0"/>
                  </a:lnTo>
                </a:path>
                <a:path w="3482340" h="617220">
                  <a:moveTo>
                    <a:pt x="0" y="0"/>
                  </a:moveTo>
                  <a:lnTo>
                    <a:pt x="0" y="617220"/>
                  </a:lnTo>
                </a:path>
                <a:path w="3482340" h="617220">
                  <a:moveTo>
                    <a:pt x="0" y="617220"/>
                  </a:moveTo>
                  <a:lnTo>
                    <a:pt x="3482340" y="61722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139439" y="3540252"/>
              <a:ext cx="3484245" cy="619125"/>
            </a:xfrm>
            <a:custGeom>
              <a:avLst/>
              <a:gdLst/>
              <a:ahLst/>
              <a:cxnLst/>
              <a:rect l="l" t="t" r="r" b="b"/>
              <a:pathLst>
                <a:path w="3484245" h="619125">
                  <a:moveTo>
                    <a:pt x="3483864" y="103124"/>
                  </a:moveTo>
                  <a:lnTo>
                    <a:pt x="3483864" y="515620"/>
                  </a:lnTo>
                  <a:lnTo>
                    <a:pt x="3475751" y="555757"/>
                  </a:lnTo>
                  <a:lnTo>
                    <a:pt x="3453638" y="588537"/>
                  </a:lnTo>
                  <a:lnTo>
                    <a:pt x="3420856" y="610639"/>
                  </a:lnTo>
                  <a:lnTo>
                    <a:pt x="3380740" y="618744"/>
                  </a:lnTo>
                  <a:lnTo>
                    <a:pt x="0" y="618744"/>
                  </a:lnTo>
                  <a:lnTo>
                    <a:pt x="0" y="0"/>
                  </a:lnTo>
                  <a:lnTo>
                    <a:pt x="3380740" y="0"/>
                  </a:lnTo>
                  <a:lnTo>
                    <a:pt x="3420856" y="8112"/>
                  </a:lnTo>
                  <a:lnTo>
                    <a:pt x="3453638" y="30226"/>
                  </a:lnTo>
                  <a:lnTo>
                    <a:pt x="3475751" y="63007"/>
                  </a:lnTo>
                  <a:lnTo>
                    <a:pt x="3483864" y="103124"/>
                  </a:lnTo>
                  <a:close/>
                </a:path>
              </a:pathLst>
            </a:custGeom>
            <a:ln w="12700">
              <a:solidFill>
                <a:srgbClr val="6FAC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2474467" y="3723538"/>
            <a:ext cx="4138929" cy="4025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3045" indent="-153035" algn="ctr">
              <a:lnSpc>
                <a:spcPts val="1365"/>
              </a:lnSpc>
              <a:spcBef>
                <a:spcPts val="95"/>
              </a:spcBef>
              <a:buSzPct val="107692"/>
              <a:buChar char="•"/>
              <a:tabLst>
                <a:tab pos="233045" algn="l"/>
              </a:tabLst>
            </a:pPr>
            <a:r>
              <a:rPr sz="1300" spc="-10" dirty="0">
                <a:latin typeface="Calibri"/>
                <a:cs typeface="Calibri"/>
              </a:rPr>
              <a:t>Follow-</a:t>
            </a:r>
            <a:r>
              <a:rPr sz="1300" dirty="0">
                <a:latin typeface="Calibri"/>
                <a:cs typeface="Calibri"/>
              </a:rPr>
              <a:t>up</a:t>
            </a:r>
            <a:r>
              <a:rPr sz="1300" spc="-20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after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dirty="0">
                <a:latin typeface="Calibri"/>
                <a:cs typeface="Calibri"/>
              </a:rPr>
              <a:t>the</a:t>
            </a:r>
            <a:r>
              <a:rPr sz="1300" spc="-15" dirty="0">
                <a:latin typeface="Calibri"/>
                <a:cs typeface="Calibri"/>
              </a:rPr>
              <a:t> </a:t>
            </a:r>
            <a:r>
              <a:rPr sz="1300" spc="-20" dirty="0">
                <a:latin typeface="Calibri"/>
                <a:cs typeface="Calibri"/>
              </a:rPr>
              <a:t>face-to-</a:t>
            </a:r>
            <a:r>
              <a:rPr sz="1300" dirty="0">
                <a:latin typeface="Calibri"/>
                <a:cs typeface="Calibri"/>
              </a:rPr>
              <a:t>face</a:t>
            </a:r>
            <a:r>
              <a:rPr sz="1300" spc="-5" dirty="0">
                <a:latin typeface="Calibri"/>
                <a:cs typeface="Calibri"/>
              </a:rPr>
              <a:t> </a:t>
            </a:r>
            <a:r>
              <a:rPr sz="1300" spc="-20" dirty="0">
                <a:latin typeface="Calibri"/>
                <a:cs typeface="Calibri"/>
              </a:rPr>
              <a:t>event</a:t>
            </a:r>
            <a:endParaRPr sz="1300">
              <a:latin typeface="Calibri"/>
              <a:cs typeface="Calibri"/>
            </a:endParaRPr>
          </a:p>
          <a:p>
            <a:pPr marL="12700">
              <a:lnSpc>
                <a:spcPts val="1605"/>
              </a:lnSpc>
            </a:pP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Stage</a:t>
            </a:r>
            <a:r>
              <a:rPr sz="15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spc="-25" dirty="0">
                <a:solidFill>
                  <a:srgbClr val="FFFFFF"/>
                </a:solidFill>
                <a:latin typeface="Calibri"/>
                <a:cs typeface="Calibri"/>
              </a:rPr>
              <a:t>IV</a:t>
            </a:r>
            <a:endParaRPr sz="1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20411" y="86868"/>
            <a:ext cx="2010156" cy="47396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0175" y="82221"/>
            <a:ext cx="1993198" cy="43333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143873" y="84619"/>
            <a:ext cx="1864942" cy="474595"/>
          </a:xfrm>
          <a:prstGeom prst="rect">
            <a:avLst/>
          </a:prstGeom>
        </p:spPr>
      </p:pic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533400" y="216840"/>
            <a:ext cx="8038007" cy="830910"/>
          </a:xfrm>
          <a:prstGeom prst="rect">
            <a:avLst/>
          </a:prstGeom>
        </p:spPr>
        <p:txBody>
          <a:bodyPr vert="horz" wrap="square" lIns="0" tIns="223266" rIns="0" bIns="0" rtlCol="0">
            <a:spAutoFit/>
          </a:bodyPr>
          <a:lstStyle/>
          <a:p>
            <a:pPr marL="167005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Introductory</a:t>
            </a:r>
            <a:r>
              <a:rPr spc="-110" dirty="0"/>
              <a:t> </a:t>
            </a:r>
            <a:r>
              <a:rPr spc="-10" dirty="0"/>
              <a:t>webinar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685800" y="953413"/>
            <a:ext cx="8229600" cy="352333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715" algn="just">
              <a:lnSpc>
                <a:spcPct val="150000"/>
              </a:lnSpc>
              <a:spcBef>
                <a:spcPts val="105"/>
              </a:spcBef>
            </a:pPr>
            <a:r>
              <a:rPr sz="1400" b="1" dirty="0">
                <a:solidFill>
                  <a:srgbClr val="27927E"/>
                </a:solidFill>
                <a:latin typeface="Calibri"/>
                <a:cs typeface="Calibri"/>
              </a:rPr>
              <a:t>Objective:</a:t>
            </a:r>
            <a:r>
              <a:rPr sz="1400" b="1" spc="190" dirty="0">
                <a:solidFill>
                  <a:srgbClr val="27927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Introduce</a:t>
            </a:r>
            <a:r>
              <a:rPr sz="1400" spc="21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the</a:t>
            </a:r>
            <a:r>
              <a:rPr sz="1400" spc="20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training</a:t>
            </a:r>
            <a:r>
              <a:rPr sz="1400" spc="204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and</a:t>
            </a:r>
            <a:r>
              <a:rPr sz="1400" spc="20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the</a:t>
            </a:r>
            <a:r>
              <a:rPr sz="1400" spc="204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main</a:t>
            </a:r>
            <a:r>
              <a:rPr sz="1400" spc="20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concepts</a:t>
            </a:r>
            <a:r>
              <a:rPr sz="1400" spc="204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and</a:t>
            </a:r>
            <a:r>
              <a:rPr sz="1400" spc="20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provisions</a:t>
            </a:r>
            <a:r>
              <a:rPr sz="1400" spc="19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for</a:t>
            </a:r>
            <a:r>
              <a:rPr sz="1400" spc="19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NDC</a:t>
            </a:r>
            <a:r>
              <a:rPr sz="1400" spc="20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tracking</a:t>
            </a:r>
            <a:r>
              <a:rPr sz="1400" spc="204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and</a:t>
            </a:r>
            <a:r>
              <a:rPr sz="1400" spc="204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1A171B"/>
                </a:solidFill>
                <a:latin typeface="Calibri"/>
                <a:cs typeface="Calibri"/>
              </a:rPr>
              <a:t>give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guidance</a:t>
            </a:r>
            <a:r>
              <a:rPr sz="1400" spc="9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to</a:t>
            </a:r>
            <a:r>
              <a:rPr sz="1400" spc="8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participants</a:t>
            </a:r>
            <a:r>
              <a:rPr sz="1400" spc="8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for</a:t>
            </a:r>
            <a:r>
              <a:rPr sz="1400" spc="8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the</a:t>
            </a:r>
            <a:r>
              <a:rPr sz="1400" spc="7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preparation</a:t>
            </a:r>
            <a:r>
              <a:rPr sz="1400" spc="6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of</a:t>
            </a:r>
            <a:r>
              <a:rPr sz="1400" spc="8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the</a:t>
            </a:r>
            <a:r>
              <a:rPr sz="1400" spc="7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next</a:t>
            </a:r>
            <a:r>
              <a:rPr sz="1400" spc="8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stages</a:t>
            </a:r>
            <a:r>
              <a:rPr sz="1400" spc="8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provides</a:t>
            </a:r>
            <a:r>
              <a:rPr sz="1400" spc="8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instructions</a:t>
            </a:r>
            <a:r>
              <a:rPr sz="1400" spc="8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and</a:t>
            </a:r>
            <a:r>
              <a:rPr sz="1400" spc="7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tools</a:t>
            </a:r>
            <a:r>
              <a:rPr sz="1400" spc="8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to</a:t>
            </a:r>
            <a:r>
              <a:rPr sz="1400" spc="8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spc="-25" dirty="0">
                <a:solidFill>
                  <a:srgbClr val="1A171B"/>
                </a:solidFill>
                <a:latin typeface="Calibri"/>
                <a:cs typeface="Calibri"/>
              </a:rPr>
              <a:t>the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participants</a:t>
            </a:r>
            <a:r>
              <a:rPr sz="1400" spc="-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for</a:t>
            </a:r>
            <a:r>
              <a:rPr sz="1400" spc="-4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the</a:t>
            </a:r>
            <a:r>
              <a:rPr sz="1400" spc="-1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1A171B"/>
                </a:solidFill>
                <a:latin typeface="Calibri"/>
                <a:cs typeface="Calibri"/>
              </a:rPr>
              <a:t>preparation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 of</a:t>
            </a:r>
            <a:r>
              <a:rPr sz="1400" spc="-3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the</a:t>
            </a:r>
            <a:r>
              <a:rPr sz="1400" spc="-1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next stages</a:t>
            </a:r>
            <a:r>
              <a:rPr sz="1400" spc="-1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of</a:t>
            </a:r>
            <a:r>
              <a:rPr sz="1400" spc="-5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the </a:t>
            </a:r>
            <a:r>
              <a:rPr sz="1400" spc="-10" dirty="0">
                <a:solidFill>
                  <a:srgbClr val="1A171B"/>
                </a:solidFill>
                <a:latin typeface="Calibri"/>
                <a:cs typeface="Calibri"/>
              </a:rPr>
              <a:t>training.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50000"/>
              </a:lnSpc>
              <a:spcBef>
                <a:spcPts val="30"/>
              </a:spcBef>
            </a:pPr>
            <a:endParaRPr sz="1350" dirty="0">
              <a:latin typeface="Calibri"/>
              <a:cs typeface="Calibri"/>
            </a:endParaRPr>
          </a:p>
          <a:p>
            <a:pPr marL="12700">
              <a:lnSpc>
                <a:spcPct val="150000"/>
              </a:lnSpc>
              <a:spcBef>
                <a:spcPts val="5"/>
              </a:spcBef>
            </a:pPr>
            <a:r>
              <a:rPr sz="1400" b="1" spc="-10" dirty="0">
                <a:solidFill>
                  <a:srgbClr val="27927E"/>
                </a:solidFill>
                <a:latin typeface="Calibri"/>
                <a:cs typeface="Calibri"/>
              </a:rPr>
              <a:t>Content:</a:t>
            </a:r>
            <a:endParaRPr sz="1400" dirty="0">
              <a:latin typeface="Calibri"/>
              <a:cs typeface="Calibri"/>
            </a:endParaRPr>
          </a:p>
          <a:p>
            <a:pPr marL="299085" indent="-286385">
              <a:lnSpc>
                <a:spcPct val="150000"/>
              </a:lnSpc>
              <a:buClr>
                <a:srgbClr val="25927E"/>
              </a:buClr>
              <a:buFont typeface="Wingdings"/>
              <a:buChar char=""/>
              <a:tabLst>
                <a:tab pos="299085" algn="l"/>
              </a:tabLst>
            </a:pP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Introduction</a:t>
            </a:r>
            <a:r>
              <a:rPr sz="1400" spc="-4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to</a:t>
            </a:r>
            <a:r>
              <a:rPr sz="1400" spc="-4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ETF</a:t>
            </a:r>
            <a:r>
              <a:rPr sz="1400" spc="-4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reporting</a:t>
            </a:r>
            <a:r>
              <a:rPr sz="1400" spc="-3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1A171B"/>
                </a:solidFill>
                <a:latin typeface="Calibri"/>
                <a:cs typeface="Calibri"/>
              </a:rPr>
              <a:t>requirements</a:t>
            </a:r>
            <a:endParaRPr sz="1400" dirty="0">
              <a:latin typeface="Calibri"/>
              <a:cs typeface="Calibri"/>
            </a:endParaRPr>
          </a:p>
          <a:p>
            <a:pPr marL="299085" indent="-286385">
              <a:lnSpc>
                <a:spcPct val="150000"/>
              </a:lnSpc>
              <a:buClr>
                <a:srgbClr val="25927E"/>
              </a:buClr>
              <a:buFont typeface="Wingdings"/>
              <a:buChar char=""/>
              <a:tabLst>
                <a:tab pos="299085" algn="l"/>
              </a:tabLst>
            </a:pPr>
            <a:r>
              <a:rPr sz="1400" spc="-10" dirty="0">
                <a:solidFill>
                  <a:srgbClr val="1A171B"/>
                </a:solidFill>
                <a:latin typeface="Calibri"/>
                <a:cs typeface="Calibri"/>
              </a:rPr>
              <a:t>Introduction</a:t>
            </a:r>
            <a:r>
              <a:rPr sz="1400" spc="-3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to</a:t>
            </a:r>
            <a:r>
              <a:rPr sz="1400" spc="-2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mitigation</a:t>
            </a:r>
            <a:r>
              <a:rPr sz="1400" spc="-3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tracking</a:t>
            </a:r>
            <a:r>
              <a:rPr sz="1400" spc="-2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in</a:t>
            </a:r>
            <a:r>
              <a:rPr sz="1400" spc="-3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the</a:t>
            </a:r>
            <a:r>
              <a:rPr sz="1400" spc="-3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1A171B"/>
                </a:solidFill>
                <a:latin typeface="Calibri"/>
                <a:cs typeface="Calibri"/>
              </a:rPr>
              <a:t>context</a:t>
            </a:r>
            <a:r>
              <a:rPr sz="1400" spc="-3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of</a:t>
            </a:r>
            <a:r>
              <a:rPr sz="1400" spc="-2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UNFCCC,</a:t>
            </a:r>
            <a:r>
              <a:rPr sz="1400" spc="-2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data</a:t>
            </a:r>
            <a:r>
              <a:rPr sz="1400" spc="-2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compilation,</a:t>
            </a:r>
            <a:r>
              <a:rPr sz="1400" spc="-2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UNFCCC</a:t>
            </a:r>
            <a:r>
              <a:rPr sz="1400" spc="-2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1A171B"/>
                </a:solidFill>
                <a:latin typeface="Calibri"/>
                <a:cs typeface="Calibri"/>
              </a:rPr>
              <a:t>templates.</a:t>
            </a:r>
            <a:endParaRPr sz="1400" dirty="0">
              <a:latin typeface="Calibri"/>
              <a:cs typeface="Calibri"/>
            </a:endParaRPr>
          </a:p>
          <a:p>
            <a:pPr marL="299085">
              <a:lnSpc>
                <a:spcPct val="150000"/>
              </a:lnSpc>
            </a:pP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existing</a:t>
            </a:r>
            <a:r>
              <a:rPr sz="1400" spc="-4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tools</a:t>
            </a:r>
            <a:r>
              <a:rPr sz="1400" spc="-4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for</a:t>
            </a:r>
            <a:r>
              <a:rPr sz="1400" spc="-5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BTR</a:t>
            </a:r>
            <a:r>
              <a:rPr sz="1400" spc="-3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preparation,</a:t>
            </a:r>
            <a:r>
              <a:rPr sz="1400" spc="-1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1A171B"/>
                </a:solidFill>
                <a:latin typeface="Calibri"/>
                <a:cs typeface="Calibri"/>
              </a:rPr>
              <a:t>indicators</a:t>
            </a:r>
            <a:r>
              <a:rPr sz="1400" spc="-3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and</a:t>
            </a:r>
            <a:r>
              <a:rPr sz="1400" spc="-2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1A171B"/>
                </a:solidFill>
                <a:latin typeface="Calibri"/>
                <a:cs typeface="Calibri"/>
              </a:rPr>
              <a:t>projections.</a:t>
            </a:r>
            <a:endParaRPr sz="1400" dirty="0">
              <a:latin typeface="Calibri"/>
              <a:cs typeface="Calibri"/>
            </a:endParaRPr>
          </a:p>
          <a:p>
            <a:pPr marL="299085" indent="-286385">
              <a:lnSpc>
                <a:spcPct val="150000"/>
              </a:lnSpc>
              <a:buClr>
                <a:srgbClr val="25927E"/>
              </a:buClr>
              <a:buFont typeface="Wingdings"/>
              <a:buChar char=""/>
              <a:tabLst>
                <a:tab pos="299085" algn="l"/>
              </a:tabLst>
            </a:pP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Practical</a:t>
            </a:r>
            <a:r>
              <a:rPr sz="1400" spc="-2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case</a:t>
            </a:r>
            <a:r>
              <a:rPr sz="1400" spc="-3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on</a:t>
            </a:r>
            <a:r>
              <a:rPr sz="1400" spc="-3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NDC</a:t>
            </a:r>
            <a:r>
              <a:rPr sz="1400" spc="-2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1A171B"/>
                </a:solidFill>
                <a:latin typeface="Calibri"/>
                <a:cs typeface="Calibri"/>
              </a:rPr>
              <a:t>tracking</a:t>
            </a:r>
            <a:endParaRPr sz="1400" dirty="0">
              <a:latin typeface="Calibri"/>
              <a:cs typeface="Calibri"/>
            </a:endParaRPr>
          </a:p>
          <a:p>
            <a:pPr marL="299085" marR="5080" indent="-287020">
              <a:lnSpc>
                <a:spcPct val="150000"/>
              </a:lnSpc>
              <a:buClr>
                <a:srgbClr val="25927E"/>
              </a:buClr>
              <a:buFont typeface="Wingdings"/>
              <a:buChar char=""/>
              <a:tabLst>
                <a:tab pos="299085" algn="l"/>
              </a:tabLst>
            </a:pP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Guidance</a:t>
            </a:r>
            <a:r>
              <a:rPr sz="1400" spc="37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for</a:t>
            </a:r>
            <a:r>
              <a:rPr sz="1400" spc="39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following</a:t>
            </a:r>
            <a:r>
              <a:rPr sz="1400" spc="39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stages:</a:t>
            </a:r>
            <a:r>
              <a:rPr sz="1400" spc="40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Data</a:t>
            </a:r>
            <a:r>
              <a:rPr sz="1400" spc="409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needs</a:t>
            </a:r>
            <a:r>
              <a:rPr sz="1400" spc="40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for</a:t>
            </a:r>
            <a:r>
              <a:rPr sz="1400" spc="39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following</a:t>
            </a:r>
            <a:r>
              <a:rPr sz="1400" spc="40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stages</a:t>
            </a:r>
            <a:r>
              <a:rPr sz="1400" spc="40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II</a:t>
            </a:r>
            <a:r>
              <a:rPr sz="1400" spc="40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and</a:t>
            </a:r>
            <a:r>
              <a:rPr sz="1400" spc="39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III</a:t>
            </a:r>
            <a:r>
              <a:rPr sz="1400" spc="40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of</a:t>
            </a:r>
            <a:r>
              <a:rPr sz="1400" spc="40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the</a:t>
            </a:r>
            <a:r>
              <a:rPr sz="1400" spc="40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1A171B"/>
                </a:solidFill>
                <a:latin typeface="Calibri"/>
                <a:cs typeface="Calibri"/>
              </a:rPr>
              <a:t>Workshop. Presentation</a:t>
            </a:r>
            <a:r>
              <a:rPr sz="1400" spc="-2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of</a:t>
            </a:r>
            <a:r>
              <a:rPr sz="1400" spc="-2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templates</a:t>
            </a:r>
            <a:r>
              <a:rPr sz="1400" spc="1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to</a:t>
            </a:r>
            <a:r>
              <a:rPr sz="1400" spc="-1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be</a:t>
            </a:r>
            <a:r>
              <a:rPr sz="1400" spc="-1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filled</a:t>
            </a:r>
            <a:r>
              <a:rPr sz="1400" spc="-2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as</a:t>
            </a:r>
            <a:r>
              <a:rPr sz="1400" spc="-1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a</a:t>
            </a:r>
            <a:r>
              <a:rPr sz="1400" spc="-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part</a:t>
            </a:r>
            <a:r>
              <a:rPr sz="1400" spc="-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of</a:t>
            </a:r>
            <a:r>
              <a:rPr sz="1400" spc="-3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the</a:t>
            </a:r>
            <a:r>
              <a:rPr sz="1400" spc="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1A171B"/>
                </a:solidFill>
                <a:latin typeface="Calibri"/>
                <a:cs typeface="Calibri"/>
              </a:rPr>
              <a:t>workshop</a:t>
            </a:r>
            <a:endParaRPr sz="1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20411" y="86868"/>
            <a:ext cx="2010156" cy="47396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0175" y="82221"/>
            <a:ext cx="1993198" cy="43333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143873" y="84619"/>
            <a:ext cx="1864942" cy="474595"/>
          </a:xfrm>
          <a:prstGeom prst="rect">
            <a:avLst/>
          </a:prstGeom>
        </p:spPr>
      </p:pic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654202" y="574370"/>
            <a:ext cx="381190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In-</a:t>
            </a:r>
            <a:r>
              <a:rPr dirty="0"/>
              <a:t>country</a:t>
            </a:r>
            <a:r>
              <a:rPr spc="-90" dirty="0"/>
              <a:t> </a:t>
            </a:r>
            <a:r>
              <a:rPr dirty="0"/>
              <a:t>data</a:t>
            </a:r>
            <a:r>
              <a:rPr spc="-100" dirty="0"/>
              <a:t> </a:t>
            </a:r>
            <a:r>
              <a:rPr spc="-10" dirty="0"/>
              <a:t>collection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708151" y="1112494"/>
            <a:ext cx="7320280" cy="22669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50200"/>
              </a:lnSpc>
              <a:spcBef>
                <a:spcPts val="95"/>
              </a:spcBef>
            </a:pPr>
            <a:r>
              <a:rPr sz="1400" b="1" dirty="0">
                <a:solidFill>
                  <a:srgbClr val="27927E"/>
                </a:solidFill>
                <a:latin typeface="Calibri"/>
                <a:cs typeface="Calibri"/>
              </a:rPr>
              <a:t>Objective:</a:t>
            </a:r>
            <a:r>
              <a:rPr sz="1400" b="1" spc="-45" dirty="0">
                <a:solidFill>
                  <a:srgbClr val="27927E"/>
                </a:solidFill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Gather</a:t>
            </a:r>
            <a:r>
              <a:rPr sz="1400" b="1" spc="-5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the</a:t>
            </a:r>
            <a:r>
              <a:rPr sz="1400" b="1" spc="-3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necessary</a:t>
            </a:r>
            <a:r>
              <a:rPr sz="1400" b="1" spc="-6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data</a:t>
            </a:r>
            <a:r>
              <a:rPr sz="1400" b="1" spc="-4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for</a:t>
            </a:r>
            <a:r>
              <a:rPr sz="1400" b="1" spc="-3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use</a:t>
            </a:r>
            <a:r>
              <a:rPr sz="1400" b="1" spc="-4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during</a:t>
            </a:r>
            <a:r>
              <a:rPr sz="1400" b="1" spc="-4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the</a:t>
            </a:r>
            <a:r>
              <a:rPr sz="1400" b="1" spc="-4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in-person</a:t>
            </a:r>
            <a:r>
              <a:rPr sz="1400" b="1" spc="-5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training</a:t>
            </a:r>
            <a:r>
              <a:rPr sz="1400" b="1" spc="-5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and</a:t>
            </a:r>
            <a:r>
              <a:rPr sz="1400" b="1" spc="-4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get</a:t>
            </a:r>
            <a:r>
              <a:rPr sz="1400" b="1" spc="-2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familiarized</a:t>
            </a:r>
            <a:r>
              <a:rPr sz="1400" b="1" spc="-30" dirty="0">
                <a:latin typeface="Calibri"/>
                <a:cs typeface="Calibri"/>
              </a:rPr>
              <a:t> </a:t>
            </a:r>
            <a:r>
              <a:rPr sz="1400" b="1" spc="-20" dirty="0">
                <a:latin typeface="Calibri"/>
                <a:cs typeface="Calibri"/>
              </a:rPr>
              <a:t>with </a:t>
            </a:r>
            <a:r>
              <a:rPr sz="1400" b="1" dirty="0">
                <a:latin typeface="Calibri"/>
                <a:cs typeface="Calibri"/>
              </a:rPr>
              <a:t>own</a:t>
            </a:r>
            <a:r>
              <a:rPr sz="1400" b="1" spc="-40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NDC</a:t>
            </a:r>
            <a:r>
              <a:rPr sz="1400" b="1" spc="-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–</a:t>
            </a:r>
            <a:r>
              <a:rPr sz="1400" b="1" spc="-20" dirty="0"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ACED"/>
                </a:solidFill>
                <a:latin typeface="Calibri"/>
                <a:cs typeface="Calibri"/>
              </a:rPr>
              <a:t>Critical</a:t>
            </a:r>
            <a:r>
              <a:rPr sz="1400" b="1" spc="-20" dirty="0">
                <a:solidFill>
                  <a:srgbClr val="00ACED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ACED"/>
                </a:solidFill>
                <a:latin typeface="Calibri"/>
                <a:cs typeface="Calibri"/>
              </a:rPr>
              <a:t>stage</a:t>
            </a:r>
            <a:r>
              <a:rPr sz="1400" b="1" spc="-40" dirty="0">
                <a:solidFill>
                  <a:srgbClr val="00ACED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ACED"/>
                </a:solidFill>
                <a:latin typeface="Calibri"/>
                <a:cs typeface="Calibri"/>
              </a:rPr>
              <a:t>for</a:t>
            </a:r>
            <a:r>
              <a:rPr sz="1400" b="1" spc="-20" dirty="0">
                <a:solidFill>
                  <a:srgbClr val="00ACED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ACED"/>
                </a:solidFill>
                <a:latin typeface="Calibri"/>
                <a:cs typeface="Calibri"/>
              </a:rPr>
              <a:t>the</a:t>
            </a:r>
            <a:r>
              <a:rPr sz="1400" b="1" spc="-40" dirty="0">
                <a:solidFill>
                  <a:srgbClr val="00ACED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ACED"/>
                </a:solidFill>
                <a:latin typeface="Calibri"/>
                <a:cs typeface="Calibri"/>
              </a:rPr>
              <a:t>success</a:t>
            </a:r>
            <a:r>
              <a:rPr sz="1400" b="1" spc="-20" dirty="0">
                <a:solidFill>
                  <a:srgbClr val="00ACED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ACED"/>
                </a:solidFill>
                <a:latin typeface="Calibri"/>
                <a:cs typeface="Calibri"/>
              </a:rPr>
              <a:t>of</a:t>
            </a:r>
            <a:r>
              <a:rPr sz="1400" b="1" spc="-30" dirty="0">
                <a:solidFill>
                  <a:srgbClr val="00ACED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ACED"/>
                </a:solidFill>
                <a:latin typeface="Calibri"/>
                <a:cs typeface="Calibri"/>
              </a:rPr>
              <a:t>the</a:t>
            </a:r>
            <a:r>
              <a:rPr sz="1400" b="1" spc="-35" dirty="0">
                <a:solidFill>
                  <a:srgbClr val="00ACED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ACED"/>
                </a:solidFill>
                <a:latin typeface="Calibri"/>
                <a:cs typeface="Calibri"/>
              </a:rPr>
              <a:t>in-person</a:t>
            </a:r>
            <a:r>
              <a:rPr sz="1400" b="1" spc="-55" dirty="0">
                <a:solidFill>
                  <a:srgbClr val="00ACED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00ACED"/>
                </a:solidFill>
                <a:latin typeface="Calibri"/>
                <a:cs typeface="Calibri"/>
              </a:rPr>
              <a:t>training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b="1" spc="-10" dirty="0">
                <a:solidFill>
                  <a:srgbClr val="27927E"/>
                </a:solidFill>
                <a:latin typeface="Calibri"/>
                <a:cs typeface="Calibri"/>
              </a:rPr>
              <a:t>Content:</a:t>
            </a:r>
            <a:endParaRPr sz="14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840"/>
              </a:spcBef>
              <a:buClr>
                <a:srgbClr val="25927E"/>
              </a:buClr>
              <a:buFont typeface="Wingdings"/>
              <a:buChar char=""/>
              <a:tabLst>
                <a:tab pos="299085" algn="l"/>
              </a:tabLst>
            </a:pPr>
            <a:r>
              <a:rPr sz="1400" spc="-10" dirty="0">
                <a:solidFill>
                  <a:srgbClr val="1A171B"/>
                </a:solidFill>
                <a:latin typeface="Calibri"/>
                <a:cs typeface="Calibri"/>
              </a:rPr>
              <a:t>Familiarization</a:t>
            </a:r>
            <a:r>
              <a:rPr sz="1400" spc="1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with</a:t>
            </a:r>
            <a:r>
              <a:rPr sz="1400" spc="1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spc="-25" dirty="0">
                <a:solidFill>
                  <a:srgbClr val="1A171B"/>
                </a:solidFill>
                <a:latin typeface="Calibri"/>
                <a:cs typeface="Calibri"/>
              </a:rPr>
              <a:t>NDC</a:t>
            </a:r>
            <a:endParaRPr sz="14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840"/>
              </a:spcBef>
              <a:buClr>
                <a:srgbClr val="25927E"/>
              </a:buClr>
              <a:buFont typeface="Wingdings"/>
              <a:buChar char=""/>
              <a:tabLst>
                <a:tab pos="299085" algn="l"/>
              </a:tabLst>
            </a:pP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Gather</a:t>
            </a:r>
            <a:r>
              <a:rPr sz="1400" spc="-20" dirty="0">
                <a:solidFill>
                  <a:srgbClr val="1A171B"/>
                </a:solidFill>
                <a:latin typeface="Calibri"/>
                <a:cs typeface="Calibri"/>
              </a:rPr>
              <a:t> data</a:t>
            </a:r>
            <a:endParaRPr sz="14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840"/>
              </a:spcBef>
              <a:buClr>
                <a:srgbClr val="25927E"/>
              </a:buClr>
              <a:buFont typeface="Wingdings"/>
              <a:buChar char=""/>
              <a:tabLst>
                <a:tab pos="299085" algn="l"/>
              </a:tabLst>
            </a:pP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Fill</a:t>
            </a:r>
            <a:r>
              <a:rPr sz="1400" spc="-4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in</a:t>
            </a:r>
            <a:r>
              <a:rPr sz="1400" spc="-2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the</a:t>
            </a:r>
            <a:r>
              <a:rPr sz="1400" spc="-1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templates </a:t>
            </a:r>
            <a:r>
              <a:rPr sz="1400" spc="-10" dirty="0">
                <a:solidFill>
                  <a:srgbClr val="1A171B"/>
                </a:solidFill>
                <a:latin typeface="Calibri"/>
                <a:cs typeface="Calibri"/>
              </a:rPr>
              <a:t>provided.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20411" y="86868"/>
            <a:ext cx="2010156" cy="47396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0175" y="82221"/>
            <a:ext cx="1993198" cy="43333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143873" y="84619"/>
            <a:ext cx="1864942" cy="474595"/>
          </a:xfrm>
          <a:prstGeom prst="rect">
            <a:avLst/>
          </a:prstGeom>
        </p:spPr>
      </p:pic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4556" rIns="0" bIns="0" rtlCol="0">
            <a:spAutoFit/>
          </a:bodyPr>
          <a:lstStyle/>
          <a:p>
            <a:pPr marL="199390">
              <a:lnSpc>
                <a:spcPct val="100000"/>
              </a:lnSpc>
              <a:spcBef>
                <a:spcPts val="95"/>
              </a:spcBef>
            </a:pPr>
            <a:r>
              <a:rPr spc="-25" dirty="0"/>
              <a:t>In-</a:t>
            </a:r>
            <a:r>
              <a:rPr dirty="0"/>
              <a:t>person</a:t>
            </a:r>
            <a:r>
              <a:rPr spc="-95" dirty="0"/>
              <a:t> </a:t>
            </a:r>
            <a:r>
              <a:rPr spc="-10" dirty="0"/>
              <a:t>training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80060" y="1392148"/>
            <a:ext cx="8528755" cy="236667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50100"/>
              </a:lnSpc>
              <a:spcBef>
                <a:spcPts val="95"/>
              </a:spcBef>
            </a:pPr>
            <a:r>
              <a:rPr sz="1400" b="1" dirty="0">
                <a:solidFill>
                  <a:srgbClr val="27927E"/>
                </a:solidFill>
                <a:latin typeface="Calibri"/>
                <a:cs typeface="Calibri"/>
              </a:rPr>
              <a:t>Objective:</a:t>
            </a:r>
            <a:r>
              <a:rPr sz="1400" b="1" spc="260" dirty="0">
                <a:solidFill>
                  <a:srgbClr val="27927E"/>
                </a:solidFill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Equip</a:t>
            </a:r>
            <a:r>
              <a:rPr sz="1400" spc="27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the</a:t>
            </a:r>
            <a:r>
              <a:rPr sz="1400" spc="27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participants</a:t>
            </a:r>
            <a:r>
              <a:rPr sz="1400" spc="28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with</a:t>
            </a:r>
            <a:r>
              <a:rPr sz="1400" spc="28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knowledge</a:t>
            </a:r>
            <a:r>
              <a:rPr sz="1400" spc="28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and</a:t>
            </a:r>
            <a:r>
              <a:rPr sz="1400" spc="28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tools</a:t>
            </a:r>
            <a:r>
              <a:rPr sz="1400" spc="28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necessary</a:t>
            </a:r>
            <a:r>
              <a:rPr sz="1400" spc="28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for</a:t>
            </a:r>
            <a:r>
              <a:rPr sz="1400" spc="28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tracking</a:t>
            </a:r>
            <a:r>
              <a:rPr sz="1400" spc="28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the</a:t>
            </a:r>
            <a:r>
              <a:rPr sz="1400" spc="28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mitigation </a:t>
            </a:r>
            <a:r>
              <a:rPr sz="1400" dirty="0">
                <a:latin typeface="Calibri"/>
                <a:cs typeface="Calibri"/>
              </a:rPr>
              <a:t>component</a:t>
            </a:r>
            <a:r>
              <a:rPr sz="1400" spc="9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of</a:t>
            </a:r>
            <a:r>
              <a:rPr sz="1400" spc="1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their</a:t>
            </a:r>
            <a:r>
              <a:rPr sz="1400" spc="10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NDC</a:t>
            </a:r>
            <a:r>
              <a:rPr sz="1400" spc="10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using</a:t>
            </a:r>
            <a:r>
              <a:rPr sz="1400" spc="10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their</a:t>
            </a:r>
            <a:r>
              <a:rPr sz="1400" spc="114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own</a:t>
            </a:r>
            <a:r>
              <a:rPr sz="1400" spc="9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data</a:t>
            </a:r>
            <a:r>
              <a:rPr sz="1400" spc="10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and</a:t>
            </a:r>
            <a:r>
              <a:rPr sz="1400" spc="10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identify</a:t>
            </a:r>
            <a:r>
              <a:rPr sz="1400" spc="1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solutions</a:t>
            </a:r>
            <a:r>
              <a:rPr sz="1400" spc="10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and</a:t>
            </a:r>
            <a:r>
              <a:rPr sz="1400" spc="10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tools</a:t>
            </a:r>
            <a:r>
              <a:rPr sz="1400" spc="1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to</a:t>
            </a:r>
            <a:r>
              <a:rPr sz="1400" spc="9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use</a:t>
            </a:r>
            <a:r>
              <a:rPr sz="1400" spc="1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when</a:t>
            </a:r>
            <a:r>
              <a:rPr sz="1400" spc="10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data</a:t>
            </a:r>
            <a:r>
              <a:rPr sz="1400" spc="110" dirty="0">
                <a:latin typeface="Calibri"/>
                <a:cs typeface="Calibri"/>
              </a:rPr>
              <a:t> </a:t>
            </a:r>
            <a:r>
              <a:rPr lang="en-US" sz="1400" spc="-25" dirty="0">
                <a:latin typeface="Calibri"/>
                <a:cs typeface="Calibri"/>
              </a:rPr>
              <a:t>is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not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available</a:t>
            </a:r>
            <a:r>
              <a:rPr lang="en-US" sz="1400" spc="-10" dirty="0">
                <a:latin typeface="Calibri"/>
                <a:cs typeface="Calibri"/>
              </a:rPr>
              <a:t> through hands on and immersive exercises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b="1" spc="-10" dirty="0">
                <a:solidFill>
                  <a:srgbClr val="27927E"/>
                </a:solidFill>
                <a:latin typeface="Calibri"/>
                <a:cs typeface="Calibri"/>
              </a:rPr>
              <a:t>Content:</a:t>
            </a:r>
            <a:endParaRPr sz="14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840"/>
              </a:spcBef>
              <a:buClr>
                <a:srgbClr val="25927E"/>
              </a:buClr>
              <a:buFont typeface="Wingdings"/>
              <a:buChar char=""/>
              <a:tabLst>
                <a:tab pos="299085" algn="l"/>
              </a:tabLst>
            </a:pP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Theme</a:t>
            </a:r>
            <a:r>
              <a:rPr sz="1400" spc="-4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of</a:t>
            </a:r>
            <a:r>
              <a:rPr sz="1400" spc="-3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Day</a:t>
            </a:r>
            <a:r>
              <a:rPr sz="1400" spc="-2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1:</a:t>
            </a:r>
            <a:r>
              <a:rPr sz="1400" spc="-1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spc="-40" dirty="0">
                <a:solidFill>
                  <a:srgbClr val="1A171B"/>
                </a:solidFill>
                <a:latin typeface="Calibri"/>
                <a:cs typeface="Calibri"/>
              </a:rPr>
              <a:t>ETF</a:t>
            </a:r>
            <a:r>
              <a:rPr lang="en-US" sz="1400" spc="-40" dirty="0">
                <a:solidFill>
                  <a:srgbClr val="1A171B"/>
                </a:solidFill>
                <a:latin typeface="Calibri"/>
                <a:cs typeface="Calibri"/>
              </a:rPr>
              <a:t> provisions for m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itigation</a:t>
            </a:r>
            <a:r>
              <a:rPr lang="en-US" sz="1400" dirty="0">
                <a:solidFill>
                  <a:srgbClr val="1A171B"/>
                </a:solidFill>
                <a:latin typeface="Calibri"/>
                <a:cs typeface="Calibri"/>
              </a:rPr>
              <a:t>,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NDCs</a:t>
            </a:r>
            <a:r>
              <a:rPr sz="1400" spc="-2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1A171B"/>
                </a:solidFill>
                <a:latin typeface="Calibri"/>
                <a:cs typeface="Calibri"/>
              </a:rPr>
              <a:t>Indicators</a:t>
            </a:r>
            <a:r>
              <a:rPr lang="en-US" sz="1400" spc="-10" dirty="0">
                <a:solidFill>
                  <a:srgbClr val="1A171B"/>
                </a:solidFill>
                <a:latin typeface="Calibri"/>
                <a:cs typeface="Calibri"/>
              </a:rPr>
              <a:t> (clinic &amp; experience sharing; reporting tables 1 to 4</a:t>
            </a:r>
            <a:endParaRPr sz="14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840"/>
              </a:spcBef>
              <a:buClr>
                <a:srgbClr val="25927E"/>
              </a:buClr>
              <a:buFont typeface="Wingdings"/>
              <a:buChar char=""/>
              <a:tabLst>
                <a:tab pos="299085" algn="l"/>
              </a:tabLst>
            </a:pP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Theme</a:t>
            </a:r>
            <a:r>
              <a:rPr sz="1400" spc="-3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of</a:t>
            </a:r>
            <a:r>
              <a:rPr sz="1400" spc="-3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Day</a:t>
            </a:r>
            <a:r>
              <a:rPr sz="1400" spc="-2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2:</a:t>
            </a:r>
            <a:r>
              <a:rPr sz="1400" spc="-1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lang="en-US" sz="1400" spc="-10" dirty="0">
                <a:solidFill>
                  <a:srgbClr val="1A171B"/>
                </a:solidFill>
                <a:latin typeface="Calibri"/>
                <a:cs typeface="Calibri"/>
              </a:rPr>
              <a:t>Reporting tables 5 to 11</a:t>
            </a:r>
            <a:endParaRPr sz="14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840"/>
              </a:spcBef>
              <a:buClr>
                <a:srgbClr val="25927E"/>
              </a:buClr>
              <a:buFont typeface="Wingdings"/>
              <a:buChar char=""/>
              <a:tabLst>
                <a:tab pos="299085" algn="l"/>
              </a:tabLst>
            </a:pP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Theme</a:t>
            </a:r>
            <a:r>
              <a:rPr sz="1400" spc="-4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of</a:t>
            </a:r>
            <a:r>
              <a:rPr sz="1400" spc="-4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Day</a:t>
            </a:r>
            <a:r>
              <a:rPr sz="1400" spc="-3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1A171B"/>
                </a:solidFill>
                <a:latin typeface="Calibri"/>
                <a:cs typeface="Calibri"/>
              </a:rPr>
              <a:t>3</a:t>
            </a:r>
            <a:r>
              <a:rPr lang="en-US" sz="1400" spc="-10" dirty="0">
                <a:solidFill>
                  <a:srgbClr val="1A171B"/>
                </a:solidFill>
                <a:latin typeface="Calibri"/>
                <a:cs typeface="Calibri"/>
              </a:rPr>
              <a:t>: Available tools for t</a:t>
            </a:r>
            <a:r>
              <a:rPr sz="1400" spc="-10" dirty="0">
                <a:solidFill>
                  <a:srgbClr val="1A171B"/>
                </a:solidFill>
                <a:latin typeface="Calibri"/>
                <a:cs typeface="Calibri"/>
              </a:rPr>
              <a:t>racking</a:t>
            </a:r>
            <a:r>
              <a:rPr sz="1400" spc="-1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and</a:t>
            </a:r>
            <a:r>
              <a:rPr sz="1400" spc="-2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Reporting</a:t>
            </a:r>
            <a:r>
              <a:rPr sz="1400" spc="-3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and</a:t>
            </a:r>
            <a:r>
              <a:rPr sz="1400" spc="-2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way</a:t>
            </a:r>
            <a:r>
              <a:rPr sz="1400" spc="-4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forward</a:t>
            </a:r>
            <a:r>
              <a:rPr sz="1400" spc="-5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for</a:t>
            </a:r>
            <a:r>
              <a:rPr sz="1400" spc="-4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1A171B"/>
                </a:solidFill>
                <a:latin typeface="Calibri"/>
                <a:cs typeface="Calibri"/>
              </a:rPr>
              <a:t>countries</a:t>
            </a:r>
            <a:endParaRPr sz="1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20411" y="86868"/>
            <a:ext cx="2010156" cy="47396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0175" y="82221"/>
            <a:ext cx="1993198" cy="43333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143873" y="84619"/>
            <a:ext cx="1864942" cy="474595"/>
          </a:xfrm>
          <a:prstGeom prst="rect">
            <a:avLst/>
          </a:prstGeom>
        </p:spPr>
      </p:pic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06120" rIns="0" bIns="0" rtlCol="0">
            <a:spAutoFit/>
          </a:bodyPr>
          <a:lstStyle/>
          <a:p>
            <a:pPr marL="233679">
              <a:lnSpc>
                <a:spcPct val="100000"/>
              </a:lnSpc>
              <a:spcBef>
                <a:spcPts val="95"/>
              </a:spcBef>
            </a:pPr>
            <a:r>
              <a:rPr sz="2500" spc="-30" dirty="0"/>
              <a:t>Follow-</a:t>
            </a:r>
            <a:r>
              <a:rPr sz="2500" spc="-25" dirty="0"/>
              <a:t>up</a:t>
            </a:r>
            <a:endParaRPr sz="2500"/>
          </a:p>
        </p:txBody>
      </p:sp>
      <p:sp>
        <p:nvSpPr>
          <p:cNvPr id="14" name="object 14"/>
          <p:cNvSpPr txBox="1"/>
          <p:nvPr/>
        </p:nvSpPr>
        <p:spPr>
          <a:xfrm>
            <a:off x="737985" y="1428750"/>
            <a:ext cx="7459345" cy="1946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1400" b="1" dirty="0">
                <a:solidFill>
                  <a:srgbClr val="27927E"/>
                </a:solidFill>
                <a:latin typeface="Calibri"/>
                <a:cs typeface="Calibri"/>
              </a:rPr>
              <a:t>Objective:</a:t>
            </a:r>
            <a:r>
              <a:rPr sz="1400" b="1" spc="300" dirty="0">
                <a:solidFill>
                  <a:srgbClr val="27927E"/>
                </a:solidFill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Consolidation</a:t>
            </a:r>
            <a:r>
              <a:rPr sz="1400" spc="30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of</a:t>
            </a:r>
            <a:r>
              <a:rPr sz="1400" spc="30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the</a:t>
            </a:r>
            <a:r>
              <a:rPr sz="1400" spc="3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learning</a:t>
            </a:r>
            <a:r>
              <a:rPr sz="1400" spc="3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from</a:t>
            </a:r>
            <a:r>
              <a:rPr sz="1400" spc="30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the</a:t>
            </a:r>
            <a:r>
              <a:rPr sz="1400" spc="3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training</a:t>
            </a:r>
            <a:r>
              <a:rPr sz="1400" spc="3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and</a:t>
            </a:r>
            <a:r>
              <a:rPr sz="1400" spc="3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opportunity</a:t>
            </a:r>
            <a:r>
              <a:rPr sz="1400" spc="3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to</a:t>
            </a:r>
            <a:r>
              <a:rPr sz="1400" spc="3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progress</a:t>
            </a:r>
            <a:r>
              <a:rPr sz="1400" spc="3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with</a:t>
            </a:r>
            <a:r>
              <a:rPr sz="1400" spc="315" dirty="0">
                <a:latin typeface="Calibri"/>
                <a:cs typeface="Calibri"/>
              </a:rPr>
              <a:t> </a:t>
            </a:r>
            <a:r>
              <a:rPr sz="1400" spc="-25" dirty="0">
                <a:latin typeface="Calibri"/>
                <a:cs typeface="Calibri"/>
              </a:rPr>
              <a:t>the </a:t>
            </a:r>
            <a:r>
              <a:rPr sz="1400" spc="-10" dirty="0">
                <a:latin typeface="Calibri"/>
                <a:cs typeface="Calibri"/>
              </a:rPr>
              <a:t>tracking</a:t>
            </a:r>
            <a:r>
              <a:rPr lang="en-US" sz="1400" spc="-10" dirty="0">
                <a:latin typeface="Calibri"/>
                <a:cs typeface="Calibri"/>
              </a:rPr>
              <a:t> and reporting progress of your NDCs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3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1" spc="-10" dirty="0">
                <a:solidFill>
                  <a:srgbClr val="27927E"/>
                </a:solidFill>
                <a:latin typeface="Calibri"/>
                <a:cs typeface="Calibri"/>
              </a:rPr>
              <a:t>Content:</a:t>
            </a:r>
            <a:endParaRPr sz="14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840"/>
              </a:spcBef>
              <a:buClr>
                <a:srgbClr val="25927E"/>
              </a:buClr>
              <a:buFont typeface="Wingdings"/>
              <a:buChar char=""/>
              <a:tabLst>
                <a:tab pos="299085" algn="l"/>
              </a:tabLst>
            </a:pPr>
            <a:r>
              <a:rPr sz="1400" spc="-10" dirty="0">
                <a:solidFill>
                  <a:srgbClr val="1A171B"/>
                </a:solidFill>
                <a:latin typeface="Calibri"/>
                <a:cs typeface="Calibri"/>
              </a:rPr>
              <a:t>Follow-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up</a:t>
            </a:r>
            <a:r>
              <a:rPr sz="1400" spc="-5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with</a:t>
            </a:r>
            <a:r>
              <a:rPr sz="1400" spc="-3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the participants and</a:t>
            </a:r>
            <a:r>
              <a:rPr sz="1400" spc="-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review</a:t>
            </a:r>
            <a:r>
              <a:rPr sz="1400" spc="-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of</a:t>
            </a:r>
            <a:r>
              <a:rPr sz="1400" spc="-3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the</a:t>
            </a:r>
            <a:r>
              <a:rPr sz="1400" spc="-1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results</a:t>
            </a:r>
            <a:r>
              <a:rPr sz="1400" spc="-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of</a:t>
            </a:r>
            <a:r>
              <a:rPr sz="1400" spc="-3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1A171B"/>
                </a:solidFill>
                <a:latin typeface="Calibri"/>
                <a:cs typeface="Calibri"/>
              </a:rPr>
              <a:t>homework</a:t>
            </a:r>
            <a:endParaRPr sz="14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840"/>
              </a:spcBef>
              <a:buClr>
                <a:srgbClr val="25927E"/>
              </a:buClr>
              <a:buFont typeface="Wingdings"/>
              <a:buChar char=""/>
              <a:tabLst>
                <a:tab pos="299085" algn="l"/>
              </a:tabLst>
            </a:pP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Select</a:t>
            </a:r>
            <a:r>
              <a:rPr sz="1400" spc="-3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some</a:t>
            </a:r>
            <a:r>
              <a:rPr sz="1400" spc="-3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pilot</a:t>
            </a:r>
            <a:r>
              <a:rPr sz="1400" spc="-1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cases</a:t>
            </a:r>
            <a:r>
              <a:rPr sz="1400" spc="-2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for</a:t>
            </a:r>
            <a:r>
              <a:rPr sz="1400" spc="-4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further</a:t>
            </a:r>
            <a:r>
              <a:rPr sz="1400" spc="-1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support</a:t>
            </a:r>
            <a:r>
              <a:rPr sz="1400" spc="-10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from</a:t>
            </a:r>
            <a:r>
              <a:rPr sz="1400" spc="-4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A171B"/>
                </a:solidFill>
                <a:latin typeface="Calibri"/>
                <a:cs typeface="Calibri"/>
              </a:rPr>
              <a:t>the</a:t>
            </a:r>
            <a:r>
              <a:rPr sz="1400" spc="-15" dirty="0">
                <a:solidFill>
                  <a:srgbClr val="1A171B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1A171B"/>
                </a:solidFill>
                <a:latin typeface="Calibri"/>
                <a:cs typeface="Calibri"/>
              </a:rPr>
              <a:t>CBIT-</a:t>
            </a:r>
            <a:r>
              <a:rPr sz="1400" spc="-25" dirty="0">
                <a:solidFill>
                  <a:srgbClr val="1A171B"/>
                </a:solidFill>
                <a:latin typeface="Calibri"/>
                <a:cs typeface="Calibri"/>
              </a:rPr>
              <a:t>GSP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5AF5AC6-C971-BA86-4838-48FD8D24B5E3}"/>
              </a:ext>
            </a:extLst>
          </p:cNvPr>
          <p:cNvSpPr/>
          <p:nvPr/>
        </p:nvSpPr>
        <p:spPr>
          <a:xfrm>
            <a:off x="5377930" y="3375025"/>
            <a:ext cx="3385070" cy="914400"/>
          </a:xfrm>
          <a:prstGeom prst="ellipse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Country engagement is critical</a:t>
            </a:r>
            <a:endParaRPr lang="en-GB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E90D2FA94CF04B8A9AEFD9D1322F1F" ma:contentTypeVersion="12" ma:contentTypeDescription="Create a new document." ma:contentTypeScope="" ma:versionID="dbd1c04406b558ddc551350abe44af5d">
  <xsd:schema xmlns:xsd="http://www.w3.org/2001/XMLSchema" xmlns:xs="http://www.w3.org/2001/XMLSchema" xmlns:p="http://schemas.microsoft.com/office/2006/metadata/properties" xmlns:ns2="8647e431-81bc-4524-858e-c4e1ddb4a955" xmlns:ns3="ae4225f8-e035-419b-aab4-4f5af9514ea4" targetNamespace="http://schemas.microsoft.com/office/2006/metadata/properties" ma:root="true" ma:fieldsID="a8967d8cb9b7853ae5a61370d2f5ebf6" ns2:_="" ns3:_="">
    <xsd:import namespace="8647e431-81bc-4524-858e-c4e1ddb4a955"/>
    <xsd:import namespace="ae4225f8-e035-419b-aab4-4f5af9514e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47e431-81bc-4524-858e-c4e1ddb4a9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0aed264e-563a-469a-8ebe-271e849ec1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4225f8-e035-419b-aab4-4f5af9514ea4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ebc97abc-dce5-4816-bf88-c3b16818c68c}" ma:internalName="TaxCatchAll" ma:showField="CatchAllData" ma:web="ae4225f8-e035-419b-aab4-4f5af9514e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647e431-81bc-4524-858e-c4e1ddb4a955">
      <Terms xmlns="http://schemas.microsoft.com/office/infopath/2007/PartnerControls"/>
    </lcf76f155ced4ddcb4097134ff3c332f>
    <TaxCatchAll xmlns="ae4225f8-e035-419b-aab4-4f5af9514ea4" xsi:nil="true"/>
  </documentManagement>
</p:properties>
</file>

<file path=customXml/itemProps1.xml><?xml version="1.0" encoding="utf-8"?>
<ds:datastoreItem xmlns:ds="http://schemas.openxmlformats.org/officeDocument/2006/customXml" ds:itemID="{4AFBDCE5-6DCD-4B42-89E7-243A134A9A50}"/>
</file>

<file path=customXml/itemProps2.xml><?xml version="1.0" encoding="utf-8"?>
<ds:datastoreItem xmlns:ds="http://schemas.openxmlformats.org/officeDocument/2006/customXml" ds:itemID="{77ABA70E-89DA-41C2-905C-5ED28D7758B5}"/>
</file>

<file path=customXml/itemProps3.xml><?xml version="1.0" encoding="utf-8"?>
<ds:datastoreItem xmlns:ds="http://schemas.openxmlformats.org/officeDocument/2006/customXml" ds:itemID="{AE16440E-1E66-4E37-B666-51B94B286D5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1135</TotalTime>
  <Words>547</Words>
  <Application>Microsoft Office PowerPoint</Application>
  <PresentationFormat>On-screen Show (16:9)</PresentationFormat>
  <Paragraphs>71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Regional workshop for the Asian Network  Tracking Progress of the Mitigation Commitments of Nationally Determined Contributions (NDCs)</vt:lpstr>
      <vt:lpstr>Background</vt:lpstr>
      <vt:lpstr>Objective</vt:lpstr>
      <vt:lpstr>Approach</vt:lpstr>
      <vt:lpstr>Introductory webinar</vt:lpstr>
      <vt:lpstr>In-country data collection</vt:lpstr>
      <vt:lpstr>In-person training</vt:lpstr>
      <vt:lpstr>Follow-up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Jaypalsinh Chauhan</dc:creator>
  <cp:lastModifiedBy>Fatima-Zahra Taibi</cp:lastModifiedBy>
  <cp:revision>11</cp:revision>
  <dcterms:created xsi:type="dcterms:W3CDTF">2023-09-08T18:10:50Z</dcterms:created>
  <dcterms:modified xsi:type="dcterms:W3CDTF">2023-09-10T23:15:39Z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2023-09-08T00:00:00Z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2023-09-08T00:00:00Z</vt:filetime>
  </property>
  <property fmtid="{D5CDD505-2E9C-101B-9397-08002B2CF9AE}" pid="5" name="Producer">
    <vt:lpwstr>Microsoft® PowerPoint® for Microsoft 365</vt:lpwstr>
  </property>
  <property fmtid="{D5CDD505-2E9C-101B-9397-08002B2CF9AE}" pid="6" name="ContentTypeId">
    <vt:lpwstr>0x01010049E90D2FA94CF04B8A9AEFD9D1322F1F</vt:lpwstr>
  </property>
</Properties>
</file>