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8510" autoAdjust="0"/>
  </p:normalViewPr>
  <p:slideViewPr>
    <p:cSldViewPr snapToGrid="0">
      <p:cViewPr varScale="1">
        <p:scale>
          <a:sx n="72" d="100"/>
          <a:sy n="72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F333E-548B-42B9-99EE-A2865F6424B2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27D9F-2FAA-4371-926A-750473728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430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of</a:t>
            </a:r>
            <a:r>
              <a:rPr lang="en-US" baseline="0" dirty="0" smtClean="0"/>
              <a:t> a</a:t>
            </a:r>
            <a:r>
              <a:rPr lang="en-US" dirty="0" smtClean="0"/>
              <a:t>ll cards (two colors) and markers should be distributed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facilitator will provide the timing.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27D9F-2FAA-4371-926A-7504737289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700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 to one</a:t>
            </a:r>
            <a:r>
              <a:rPr lang="en-US" baseline="0" dirty="0" smtClean="0"/>
              <a:t> color card for each group of question.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facilitator will provide the timing.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27D9F-2FAA-4371-926A-7504737289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77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facilitator will provide the timing.</a:t>
            </a:r>
          </a:p>
          <a:p>
            <a:r>
              <a:rPr lang="en-US" dirty="0" smtClean="0"/>
              <a:t>Alert</a:t>
            </a:r>
            <a:r>
              <a:rPr lang="en-US" baseline="0" dirty="0" smtClean="0"/>
              <a:t> at one minute for each presentation.</a:t>
            </a:r>
          </a:p>
          <a:p>
            <a:r>
              <a:rPr lang="en-US" baseline="0" dirty="0" smtClean="0"/>
              <a:t>Once they finish collect all the cards.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27D9F-2FAA-4371-926A-7504737289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10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Divide</a:t>
            </a:r>
            <a:r>
              <a:rPr lang="en-US" baseline="0" dirty="0" smtClean="0"/>
              <a:t> in two groups (AG and FOLU).</a:t>
            </a:r>
          </a:p>
          <a:p>
            <a:r>
              <a:rPr lang="en-US" dirty="0" smtClean="0"/>
              <a:t>Assign the role to two participants (each</a:t>
            </a:r>
            <a:r>
              <a:rPr lang="en-US" baseline="0" dirty="0" smtClean="0"/>
              <a:t> for group) in writing the results of the discussion on the flipchart and in a ppt.</a:t>
            </a:r>
          </a:p>
          <a:p>
            <a:r>
              <a:rPr lang="en-US" baseline="0" dirty="0" smtClean="0"/>
              <a:t>20 minutes and the morning after we will recap and listen from the two groups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27D9F-2FAA-4371-926A-7504737289F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6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Sharing experience on institutional arrangements in the AFOLU </a:t>
            </a:r>
            <a:r>
              <a:rPr lang="en-GB" b="1" dirty="0" smtClean="0"/>
              <a:t>sector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884362"/>
          </a:xfrm>
        </p:spPr>
        <p:txBody>
          <a:bodyPr>
            <a:normAutofit/>
          </a:bodyPr>
          <a:lstStyle/>
          <a:p>
            <a:r>
              <a:rPr lang="en-US" dirty="0" smtClean="0"/>
              <a:t>AFOLU </a:t>
            </a:r>
            <a:r>
              <a:rPr lang="en-US" smtClean="0"/>
              <a:t>Working Session – Day 1</a:t>
            </a:r>
            <a:endParaRPr lang="en-US" dirty="0" smtClean="0"/>
          </a:p>
          <a:p>
            <a:endParaRPr lang="en-US" dirty="0"/>
          </a:p>
          <a:p>
            <a:r>
              <a:rPr lang="en-GB" i="1" dirty="0"/>
              <a:t>Strengthening MRV capacities and preparing for the Enhanced Transparency </a:t>
            </a:r>
            <a:r>
              <a:rPr lang="en-GB" i="1" dirty="0" smtClean="0"/>
              <a:t>Framework</a:t>
            </a:r>
            <a:r>
              <a:rPr lang="en-US" b="1" dirty="0" smtClean="0"/>
              <a:t>, 28</a:t>
            </a:r>
            <a:r>
              <a:rPr lang="en-US" dirty="0" smtClean="0"/>
              <a:t>-30 March 2018, Bangkok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0946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Country Experience - Different </a:t>
            </a:r>
            <a:r>
              <a:rPr lang="en-US" sz="4400" dirty="0"/>
              <a:t>modalities of </a:t>
            </a:r>
            <a:r>
              <a:rPr lang="en-US" sz="4400" dirty="0" smtClean="0"/>
              <a:t>MRV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4488" lvl="1" indent="-344488"/>
            <a:r>
              <a:rPr lang="en-US" sz="3200" dirty="0" smtClean="0"/>
              <a:t>Financial issues (project funded vs government funded)</a:t>
            </a:r>
          </a:p>
          <a:p>
            <a:pPr marL="0" lvl="1" indent="0">
              <a:buNone/>
            </a:pPr>
            <a:r>
              <a:rPr lang="en-US" sz="3200" smtClean="0"/>
              <a:t>For sustainability:</a:t>
            </a:r>
            <a:endParaRPr lang="en-US" sz="3000" smtClean="0"/>
          </a:p>
          <a:p>
            <a:pPr marL="457200" lvl="2" indent="0">
              <a:buNone/>
            </a:pPr>
            <a:r>
              <a:rPr lang="en-US" sz="3000" dirty="0" smtClean="0"/>
              <a:t>How to convince finance Authority to invest on a sustainable MRV? </a:t>
            </a:r>
          </a:p>
          <a:p>
            <a:pPr marL="914400" lvl="2" indent="-457200">
              <a:buFontTx/>
              <a:buChar char="-"/>
            </a:pPr>
            <a:r>
              <a:rPr lang="en-US" sz="3000" dirty="0" smtClean="0"/>
              <a:t>Sustainable MRV investment attracts finance</a:t>
            </a:r>
          </a:p>
          <a:p>
            <a:pPr marL="914400" lvl="2" indent="-457200">
              <a:buFontTx/>
              <a:buChar char="-"/>
            </a:pPr>
            <a:r>
              <a:rPr lang="en-US" sz="3000" dirty="0" smtClean="0"/>
              <a:t>The multiply use of MRV system to answer different needs</a:t>
            </a:r>
          </a:p>
          <a:p>
            <a:pPr marL="914400" lvl="2" indent="-457200">
              <a:buFontTx/>
              <a:buChar char="-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62978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Institutional arrangement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You will have 5 minutes to prepare your cards for sharing info on institutional arrangement with the other countries</a:t>
            </a:r>
          </a:p>
          <a:p>
            <a:r>
              <a:rPr lang="en-US" sz="3600" dirty="0" smtClean="0"/>
              <a:t>Let’s start by writing the name of your country as title of your cards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0565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Content of the cards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GB" sz="3600" dirty="0" smtClean="0"/>
              <a:t>Who </a:t>
            </a:r>
            <a:r>
              <a:rPr lang="en-GB" sz="3600" dirty="0"/>
              <a:t>is involved? </a:t>
            </a:r>
            <a:r>
              <a:rPr lang="en-GB" sz="3600" dirty="0" smtClean="0"/>
              <a:t>And which </a:t>
            </a:r>
            <a:r>
              <a:rPr lang="en-GB" sz="3600" dirty="0"/>
              <a:t>mechanism is in place?</a:t>
            </a:r>
            <a:endParaRPr lang="en-US" sz="3600" dirty="0"/>
          </a:p>
          <a:p>
            <a:pPr marL="742950" lvl="0" indent="-742950">
              <a:buFont typeface="+mj-lt"/>
              <a:buAutoNum type="arabicPeriod"/>
            </a:pPr>
            <a:r>
              <a:rPr lang="en-GB" sz="3600" dirty="0"/>
              <a:t>Which are the financial and human resources? </a:t>
            </a:r>
            <a:r>
              <a:rPr lang="en-GB" sz="3600" dirty="0" smtClean="0"/>
              <a:t>And which </a:t>
            </a:r>
            <a:r>
              <a:rPr lang="en-GB" sz="3600" dirty="0"/>
              <a:t>are the incentives</a:t>
            </a:r>
            <a:r>
              <a:rPr lang="en-GB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4960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Share your country experience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Five country representatives will seat and the other five will rotate</a:t>
            </a:r>
          </a:p>
          <a:p>
            <a:r>
              <a:rPr lang="en-US" sz="3600" dirty="0" smtClean="0"/>
              <a:t>Once you will seat in front of another participant, kindly ask to describe their country situation in four minutes. Then, it is your turn to describe (4 min.)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2513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Let’s think together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i="1" dirty="0"/>
              <a:t>How to ensure a sustainable monitoring and reporting system for the AFOLU sector</a:t>
            </a:r>
            <a:r>
              <a:rPr lang="en-GB" sz="3600" i="1" dirty="0" smtClean="0"/>
              <a:t>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3200" i="1" dirty="0" smtClean="0"/>
              <a:t>When </a:t>
            </a:r>
            <a:r>
              <a:rPr lang="en-GB" sz="3200" i="1" dirty="0"/>
              <a:t>is </a:t>
            </a:r>
            <a:r>
              <a:rPr lang="en-GB" sz="3200" i="1" dirty="0" smtClean="0"/>
              <a:t>the system sustainable?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3200" i="1" dirty="0" smtClean="0"/>
              <a:t>Which are the elements?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3200" i="1" dirty="0" smtClean="0"/>
              <a:t>How to ensure sustainability?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3200" i="1" dirty="0" smtClean="0"/>
          </a:p>
          <a:p>
            <a:pPr lvl="1"/>
            <a:endParaRPr lang="en-GB" sz="3200" i="1" dirty="0" smtClean="0"/>
          </a:p>
          <a:p>
            <a:pPr lvl="1"/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328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43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16 participants (9 males and 7 females)</a:t>
            </a:r>
          </a:p>
          <a:p>
            <a:r>
              <a:rPr lang="en-US" sz="2800" dirty="0" smtClean="0"/>
              <a:t>12 countries (Myanmar, Bangladesh, Malaysia, Indonesia, Cambodia, Kazakhstan, Fiji, Mongolia, Singapore, Nepal, Australia and Thailand)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310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Country Experience - Different </a:t>
            </a:r>
            <a:r>
              <a:rPr lang="en-US" sz="4400" dirty="0"/>
              <a:t>modalities of </a:t>
            </a:r>
            <a:r>
              <a:rPr lang="en-US" sz="4400" dirty="0" smtClean="0"/>
              <a:t>MRV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4488" lvl="1" indent="-344488"/>
            <a:r>
              <a:rPr lang="en-US" sz="3200" dirty="0" err="1" smtClean="0"/>
              <a:t>Centralised</a:t>
            </a:r>
            <a:r>
              <a:rPr lang="en-US" sz="3200" dirty="0" smtClean="0"/>
              <a:t> vs </a:t>
            </a:r>
            <a:r>
              <a:rPr lang="en-US" sz="3200" dirty="0" err="1" smtClean="0"/>
              <a:t>Decentralised</a:t>
            </a:r>
            <a:r>
              <a:rPr lang="en-US" sz="3200" dirty="0" smtClean="0"/>
              <a:t> (pro-cons, technical knowledge, data ownership, capacity building for large groups, inconsistencies, comparability)</a:t>
            </a:r>
          </a:p>
          <a:p>
            <a:pPr marL="0" lvl="1" indent="0">
              <a:buNone/>
            </a:pPr>
            <a:r>
              <a:rPr lang="en-US" sz="3200" dirty="0" smtClean="0"/>
              <a:t>For sustainability:</a:t>
            </a:r>
          </a:p>
          <a:p>
            <a:pPr marL="0" lvl="1" indent="0">
              <a:buNone/>
            </a:pPr>
            <a:r>
              <a:rPr lang="en-US" sz="3200" dirty="0" smtClean="0"/>
              <a:t>National </a:t>
            </a:r>
            <a:r>
              <a:rPr lang="en-US" sz="3200" dirty="0" smtClean="0"/>
              <a:t>circumstances driven (large countries vs small and/or fragmented territories, with different data collection </a:t>
            </a:r>
            <a:r>
              <a:rPr lang="en-US" sz="3200" dirty="0" smtClean="0"/>
              <a:t>challenges, based on existing governmental structure)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03839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Country Experience - Different </a:t>
            </a:r>
            <a:r>
              <a:rPr lang="en-US" sz="4400" dirty="0"/>
              <a:t>modalities of </a:t>
            </a:r>
            <a:r>
              <a:rPr lang="en-US" sz="4400" dirty="0" smtClean="0"/>
              <a:t>MRV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4488" lvl="1" indent="-344488"/>
            <a:r>
              <a:rPr lang="en-US" sz="3200" dirty="0" smtClean="0"/>
              <a:t>Rare case of internal </a:t>
            </a:r>
            <a:r>
              <a:rPr lang="en-US" sz="3200" dirty="0" smtClean="0"/>
              <a:t>legal agreements </a:t>
            </a:r>
            <a:r>
              <a:rPr lang="en-US" sz="3200" dirty="0" smtClean="0"/>
              <a:t>for data </a:t>
            </a:r>
            <a:r>
              <a:rPr lang="en-US" sz="3200" dirty="0" smtClean="0"/>
              <a:t>sharing</a:t>
            </a:r>
          </a:p>
          <a:p>
            <a:pPr marL="344488" lvl="1" indent="-344488"/>
            <a:r>
              <a:rPr lang="en-US" sz="3200" dirty="0" smtClean="0"/>
              <a:t>Mostly based on personal relationships</a:t>
            </a:r>
          </a:p>
          <a:p>
            <a:pPr marL="344488" lvl="1" indent="-344488"/>
            <a:r>
              <a:rPr lang="en-US" sz="3200" dirty="0" smtClean="0"/>
              <a:t>Difficult to identify the right stakeholders</a:t>
            </a:r>
          </a:p>
          <a:p>
            <a:pPr marL="0" lvl="1" indent="0">
              <a:buNone/>
            </a:pPr>
            <a:r>
              <a:rPr lang="en-US" sz="3200" dirty="0" smtClean="0"/>
              <a:t>For sustainability</a:t>
            </a:r>
          </a:p>
          <a:p>
            <a:pPr marL="344488" lvl="1" indent="-344488"/>
            <a:r>
              <a:rPr lang="en-US" sz="3200" dirty="0" smtClean="0"/>
              <a:t>Use existing channels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3282744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1076</TotalTime>
  <Words>464</Words>
  <Application>Microsoft Office PowerPoint</Application>
  <PresentationFormat>Widescreen</PresentationFormat>
  <Paragraphs>54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Trebuchet MS</vt:lpstr>
      <vt:lpstr>Tw Cen MT</vt:lpstr>
      <vt:lpstr>Wingdings</vt:lpstr>
      <vt:lpstr>Circuit</vt:lpstr>
      <vt:lpstr>Sharing experience on institutional arrangements in the AFOLU sector</vt:lpstr>
      <vt:lpstr>Institutional arrangement </vt:lpstr>
      <vt:lpstr>Content of the cards</vt:lpstr>
      <vt:lpstr>Share your country experience</vt:lpstr>
      <vt:lpstr>Let’s think together</vt:lpstr>
      <vt:lpstr>The results</vt:lpstr>
      <vt:lpstr>Participants</vt:lpstr>
      <vt:lpstr>Country Experience - Different modalities of MRV</vt:lpstr>
      <vt:lpstr>Country Experience - Different modalities of MRV</vt:lpstr>
      <vt:lpstr>Country Experience - Different modalities of MRV</vt:lpstr>
    </vt:vector>
  </TitlesOfParts>
  <Company>FAO of the UN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Sharing experience on institutional arrangements in the AFOLU sector</dc:title>
  <dc:creator>Salvatore, Mirella (CBC)</dc:creator>
  <cp:lastModifiedBy>Salvatore, Mirella (CBC)</cp:lastModifiedBy>
  <cp:revision>13</cp:revision>
  <dcterms:created xsi:type="dcterms:W3CDTF">2018-03-26T15:54:23Z</dcterms:created>
  <dcterms:modified xsi:type="dcterms:W3CDTF">2018-03-30T02:50:39Z</dcterms:modified>
</cp:coreProperties>
</file>