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807" r:id="rId5"/>
    <p:sldId id="847" r:id="rId6"/>
    <p:sldId id="856" r:id="rId7"/>
    <p:sldId id="857" r:id="rId8"/>
    <p:sldId id="849" r:id="rId9"/>
    <p:sldId id="851" r:id="rId10"/>
    <p:sldId id="852" r:id="rId11"/>
    <p:sldId id="853" r:id="rId12"/>
    <p:sldId id="854" r:id="rId13"/>
    <p:sldId id="393"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54" d="100"/>
          <a:sy n="54" d="100"/>
        </p:scale>
        <p:origin x="78"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36677-4AFE-468E-974D-A4BEC13D6992}" type="doc">
      <dgm:prSet loTypeId="urn:microsoft.com/office/officeart/2005/8/layout/venn1" loCatId="relationship" qsTypeId="urn:microsoft.com/office/officeart/2005/8/quickstyle/simple1" qsCatId="simple" csTypeId="urn:microsoft.com/office/officeart/2005/8/colors/accent0_3" csCatId="mainScheme" phldr="1"/>
      <dgm:spPr/>
      <dgm:t>
        <a:bodyPr/>
        <a:lstStyle/>
        <a:p>
          <a:endParaRPr lang="en-US"/>
        </a:p>
      </dgm:t>
    </dgm:pt>
    <dgm:pt modelId="{D1E28334-106F-49D5-96D3-B54BF0287909}">
      <dgm:prSet/>
      <dgm:spPr>
        <a:ln>
          <a:noFill/>
        </a:ln>
      </dgm:spPr>
      <dgm:t>
        <a:bodyPr/>
        <a:lstStyle/>
        <a:p>
          <a:r>
            <a:rPr lang="en-US" dirty="0"/>
            <a:t>In the formulation of County Adaptation Plans, counties will be encouraged to </a:t>
          </a:r>
          <a:r>
            <a:rPr lang="en-US" b="1" dirty="0"/>
            <a:t>identify their priority actions from the actions presented herein and </a:t>
          </a:r>
          <a:r>
            <a:rPr lang="en-US" b="1" dirty="0" err="1"/>
            <a:t>customise</a:t>
          </a:r>
          <a:r>
            <a:rPr lang="en-US" b="1" dirty="0"/>
            <a:t> </a:t>
          </a:r>
          <a:r>
            <a:rPr lang="en-US" dirty="0"/>
            <a:t>them to suit their county context after conducting risk/vulnerability assessments. </a:t>
          </a:r>
        </a:p>
        <a:p>
          <a:r>
            <a:rPr lang="en-US" b="0" i="1" dirty="0"/>
            <a:t>Kenya (2017)</a:t>
          </a:r>
        </a:p>
      </dgm:t>
    </dgm:pt>
    <dgm:pt modelId="{AA2A4227-E0DD-40BC-A509-807D6CD6EE68}" type="parTrans" cxnId="{A476A913-1124-459C-BBFF-AC0E8403F515}">
      <dgm:prSet/>
      <dgm:spPr/>
      <dgm:t>
        <a:bodyPr/>
        <a:lstStyle/>
        <a:p>
          <a:endParaRPr lang="en-US"/>
        </a:p>
      </dgm:t>
    </dgm:pt>
    <dgm:pt modelId="{A5E4998B-7B3D-4697-83B1-D4469598121C}" type="sibTrans" cxnId="{A476A913-1124-459C-BBFF-AC0E8403F515}">
      <dgm:prSet/>
      <dgm:spPr/>
      <dgm:t>
        <a:bodyPr/>
        <a:lstStyle/>
        <a:p>
          <a:endParaRPr lang="en-US"/>
        </a:p>
      </dgm:t>
    </dgm:pt>
    <dgm:pt modelId="{04D7ECD3-325E-4DD7-9835-DEFCBF2587F4}" type="pres">
      <dgm:prSet presAssocID="{00E36677-4AFE-468E-974D-A4BEC13D6992}" presName="compositeShape" presStyleCnt="0">
        <dgm:presLayoutVars>
          <dgm:chMax val="7"/>
          <dgm:dir/>
          <dgm:resizeHandles val="exact"/>
        </dgm:presLayoutVars>
      </dgm:prSet>
      <dgm:spPr/>
    </dgm:pt>
    <dgm:pt modelId="{7863BFA5-B8BC-4779-81E4-6499245E1FE7}" type="pres">
      <dgm:prSet presAssocID="{D1E28334-106F-49D5-96D3-B54BF0287909}" presName="circ1TxSh" presStyleLbl="vennNode1" presStyleIdx="0" presStyleCnt="1"/>
      <dgm:spPr/>
    </dgm:pt>
  </dgm:ptLst>
  <dgm:cxnLst>
    <dgm:cxn modelId="{6F118B13-9EE1-4ACF-B375-32AC8CC2A502}" type="presOf" srcId="{00E36677-4AFE-468E-974D-A4BEC13D6992}" destId="{04D7ECD3-325E-4DD7-9835-DEFCBF2587F4}" srcOrd="0" destOrd="0" presId="urn:microsoft.com/office/officeart/2005/8/layout/venn1"/>
    <dgm:cxn modelId="{A476A913-1124-459C-BBFF-AC0E8403F515}" srcId="{00E36677-4AFE-468E-974D-A4BEC13D6992}" destId="{D1E28334-106F-49D5-96D3-B54BF0287909}" srcOrd="0" destOrd="0" parTransId="{AA2A4227-E0DD-40BC-A509-807D6CD6EE68}" sibTransId="{A5E4998B-7B3D-4697-83B1-D4469598121C}"/>
    <dgm:cxn modelId="{D9048BA6-FF56-4B09-9EBF-A226FD11E275}" type="presOf" srcId="{D1E28334-106F-49D5-96D3-B54BF0287909}" destId="{7863BFA5-B8BC-4779-81E4-6499245E1FE7}" srcOrd="0" destOrd="0" presId="urn:microsoft.com/office/officeart/2005/8/layout/venn1"/>
    <dgm:cxn modelId="{C4FEF7D5-3DB0-4FD2-8FC3-B8E06C2F3A40}" type="presParOf" srcId="{04D7ECD3-325E-4DD7-9835-DEFCBF2587F4}" destId="{7863BFA5-B8BC-4779-81E4-6499245E1FE7}" srcOrd="0"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3BFA5-B8BC-4779-81E4-6499245E1FE7}">
      <dsp:nvSpPr>
        <dsp:cNvPr id="0" name=""/>
        <dsp:cNvSpPr/>
      </dsp:nvSpPr>
      <dsp:spPr>
        <a:xfrm>
          <a:off x="494816" y="0"/>
          <a:ext cx="3255382" cy="3255382"/>
        </a:xfrm>
        <a:prstGeom prst="ellipse">
          <a:avLst/>
        </a:prstGeom>
        <a:solidFill>
          <a:schemeClr val="dk2">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In the formulation of County Adaptation Plans, counties will be encouraged to </a:t>
          </a:r>
          <a:r>
            <a:rPr lang="en-US" sz="1400" b="1" kern="1200" dirty="0"/>
            <a:t>identify their priority actions from the actions presented herein and </a:t>
          </a:r>
          <a:r>
            <a:rPr lang="en-US" sz="1400" b="1" kern="1200" dirty="0" err="1"/>
            <a:t>customise</a:t>
          </a:r>
          <a:r>
            <a:rPr lang="en-US" sz="1400" b="1" kern="1200" dirty="0"/>
            <a:t> </a:t>
          </a:r>
          <a:r>
            <a:rPr lang="en-US" sz="1400" kern="1200" dirty="0"/>
            <a:t>them to suit their county context after conducting risk/vulnerability assessments. </a:t>
          </a:r>
        </a:p>
        <a:p>
          <a:pPr marL="0" lvl="0" indent="0" algn="ctr" defTabSz="622300">
            <a:lnSpc>
              <a:spcPct val="90000"/>
            </a:lnSpc>
            <a:spcBef>
              <a:spcPct val="0"/>
            </a:spcBef>
            <a:spcAft>
              <a:spcPct val="35000"/>
            </a:spcAft>
            <a:buNone/>
          </a:pPr>
          <a:r>
            <a:rPr lang="en-US" sz="1400" b="0" i="1" kern="1200" dirty="0"/>
            <a:t>Kenya (2017)</a:t>
          </a:r>
        </a:p>
      </dsp:txBody>
      <dsp:txXfrm>
        <a:off x="971556" y="476740"/>
        <a:ext cx="2301902" cy="23019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219F4-BDB9-463D-A485-87ED83B7894A}" type="datetimeFigureOut">
              <a:rPr lang="de-DE" smtClean="0"/>
              <a:t>21.03.2022</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7F190-D3E1-4F5A-8B15-F5E81AC75D33}" type="slidenum">
              <a:rPr lang="de-DE" smtClean="0"/>
              <a:t>‹#›</a:t>
            </a:fld>
            <a:endParaRPr lang="de-DE"/>
          </a:p>
        </p:txBody>
      </p:sp>
    </p:spTree>
    <p:extLst>
      <p:ext uri="{BB962C8B-B14F-4D97-AF65-F5344CB8AC3E}">
        <p14:creationId xmlns:p14="http://schemas.microsoft.com/office/powerpoint/2010/main" val="57107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Grp="1" noChangeArrowheads="1"/>
          </p:cNvSpPr>
          <p:nvPr>
            <p:ph type="hdr" sz="quarter"/>
          </p:nvPr>
        </p:nvSpPr>
        <p:spPr>
          <a:ln/>
        </p:spPr>
        <p:txBody>
          <a:bodyPr/>
          <a:lstStyle/>
          <a:p>
            <a:pPr marL="0" marR="0" lvl="0" indent="0" algn="l" defTabSz="952815"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Arial" charset="0"/>
              </a:rPr>
              <a:t>Presentation title</a:t>
            </a:r>
          </a:p>
        </p:txBody>
      </p:sp>
      <p:sp>
        <p:nvSpPr>
          <p:cNvPr id="174082" name="Rectangle 2"/>
          <p:cNvSpPr>
            <a:spLocks noGrp="1" noRot="1" noChangeAspect="1" noChangeArrowheads="1" noTextEdit="1"/>
          </p:cNvSpPr>
          <p:nvPr>
            <p:ph type="sldImg"/>
          </p:nvPr>
        </p:nvSpPr>
        <p:spPr>
          <a:xfrm>
            <a:off x="919163" y="742950"/>
            <a:ext cx="4956175" cy="3716338"/>
          </a:xfrm>
          <a:ln/>
        </p:spPr>
      </p:sp>
      <p:sp>
        <p:nvSpPr>
          <p:cNvPr id="174083" name="Rectangle 3"/>
          <p:cNvSpPr>
            <a:spLocks noGrp="1" noChangeArrowheads="1"/>
          </p:cNvSpPr>
          <p:nvPr>
            <p:ph type="body" idx="1"/>
          </p:nvPr>
        </p:nvSpPr>
        <p:spPr/>
        <p:txBody>
          <a:bodyPr/>
          <a:lstStyle/>
          <a:p>
            <a:pPr marL="0" indent="0">
              <a:buNone/>
            </a:pPr>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12423" cy="35452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4722491" y="0"/>
            <a:ext cx="3612423" cy="35452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21.03.2022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397125" y="528638"/>
            <a:ext cx="3541713" cy="26558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33636" y="3361401"/>
            <a:ext cx="6669088" cy="3185782"/>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1" y="6722805"/>
            <a:ext cx="3612423" cy="352881"/>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4722491" y="6722805"/>
            <a:ext cx="3612423" cy="352881"/>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84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12423" cy="35452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4722491" y="0"/>
            <a:ext cx="3612423" cy="35452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21.03.2022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397125" y="528638"/>
            <a:ext cx="3541713" cy="26558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33636" y="3361401"/>
            <a:ext cx="6669088" cy="3185782"/>
          </a:xfrm>
          <a:prstGeom prst="rect">
            <a:avLst/>
          </a:prstGeom>
        </p:spPr>
        <p:txBody>
          <a:bodyPr vert="horz" lIns="91440" tIns="45720" rIns="91440" bIns="45720" rtlCol="0"/>
          <a:lstStyle/>
          <a:p>
            <a:pPr marL="0" lvl="0" indent="0">
              <a:buFont typeface="Wingdings" panose="05000000000000000000" pitchFamily="2" charset="2"/>
              <a:buNone/>
            </a:pPr>
            <a:endParaRPr lang="en-US" dirty="0"/>
          </a:p>
        </p:txBody>
      </p:sp>
      <p:sp>
        <p:nvSpPr>
          <p:cNvPr id="6" name="Footer Placeholder 5"/>
          <p:cNvSpPr>
            <a:spLocks noGrp="1"/>
          </p:cNvSpPr>
          <p:nvPr>
            <p:ph type="ftr" sz="quarter" idx="4"/>
          </p:nvPr>
        </p:nvSpPr>
        <p:spPr>
          <a:xfrm>
            <a:off x="1" y="6722805"/>
            <a:ext cx="3612423" cy="352881"/>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4722491" y="6722805"/>
            <a:ext cx="3612423" cy="352881"/>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648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12423" cy="35452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4722491" y="0"/>
            <a:ext cx="3612423" cy="35452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21.03.2022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397125" y="528638"/>
            <a:ext cx="3541713" cy="26558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33636" y="3361401"/>
            <a:ext cx="6669088" cy="3185782"/>
          </a:xfrm>
          <a:prstGeom prst="rect">
            <a:avLst/>
          </a:prstGeom>
        </p:spPr>
        <p:txBody>
          <a:bodyPr vert="horz" lIns="91440" tIns="45720" rIns="91440" bIns="45720" rtlCol="0"/>
          <a:lstStyle/>
          <a:p>
            <a:pPr marL="171450" lvl="0" indent="-171450">
              <a:buFont typeface="Wingdings" panose="05000000000000000000" pitchFamily="2" charset="2"/>
              <a:buChar char="q"/>
            </a:pPr>
            <a:endParaRPr lang="en-US" dirty="0"/>
          </a:p>
        </p:txBody>
      </p:sp>
      <p:sp>
        <p:nvSpPr>
          <p:cNvPr id="6" name="Footer Placeholder 5"/>
          <p:cNvSpPr>
            <a:spLocks noGrp="1"/>
          </p:cNvSpPr>
          <p:nvPr>
            <p:ph type="ftr" sz="quarter" idx="4"/>
          </p:nvPr>
        </p:nvSpPr>
        <p:spPr>
          <a:xfrm>
            <a:off x="1" y="6722805"/>
            <a:ext cx="3612423" cy="352881"/>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4722491" y="6722805"/>
            <a:ext cx="3612423" cy="352881"/>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309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12423" cy="35452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4722491" y="0"/>
            <a:ext cx="3612423" cy="35452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21.03.2022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397125" y="528638"/>
            <a:ext cx="3541713" cy="26558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33636" y="3361401"/>
            <a:ext cx="6669088" cy="3185782"/>
          </a:xfrm>
          <a:prstGeom prst="rect">
            <a:avLst/>
          </a:prstGeom>
        </p:spPr>
        <p:txBody>
          <a:bodyPr vert="horz" lIns="91440" tIns="45720" rIns="91440" bIns="45720" rtlCol="0"/>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000" kern="1200" dirty="0">
              <a:solidFill>
                <a:srgbClr val="03313D"/>
              </a:solidFill>
              <a:latin typeface="+mn-lt"/>
              <a:ea typeface="+mn-ea"/>
              <a:cs typeface="+mn-cs"/>
            </a:endParaRPr>
          </a:p>
        </p:txBody>
      </p:sp>
      <p:sp>
        <p:nvSpPr>
          <p:cNvPr id="6" name="Footer Placeholder 5"/>
          <p:cNvSpPr>
            <a:spLocks noGrp="1"/>
          </p:cNvSpPr>
          <p:nvPr>
            <p:ph type="ftr" sz="quarter" idx="4"/>
          </p:nvPr>
        </p:nvSpPr>
        <p:spPr>
          <a:xfrm>
            <a:off x="1" y="6722805"/>
            <a:ext cx="3612423" cy="352881"/>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4722491" y="6722805"/>
            <a:ext cx="3612423" cy="352881"/>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31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12423" cy="35452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4722491" y="0"/>
            <a:ext cx="3612423" cy="35452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21.03.2022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397125" y="528638"/>
            <a:ext cx="3541713" cy="26558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33636" y="3361401"/>
            <a:ext cx="6669088" cy="3185782"/>
          </a:xfrm>
          <a:prstGeom prst="rect">
            <a:avLst/>
          </a:prstGeom>
        </p:spPr>
        <p:txBody>
          <a:bodyPr vert="horz" lIns="91440" tIns="45720" rIns="91440" bIns="45720" rtlCol="0"/>
          <a:lstStyle/>
          <a:p>
            <a:pPr marL="171450" lvl="0" indent="-171450">
              <a:buFont typeface="Wingdings" panose="05000000000000000000" pitchFamily="2" charset="2"/>
              <a:buChar char="q"/>
            </a:pPr>
            <a:endParaRPr lang="en-US" dirty="0"/>
          </a:p>
        </p:txBody>
      </p:sp>
      <p:sp>
        <p:nvSpPr>
          <p:cNvPr id="6" name="Footer Placeholder 5"/>
          <p:cNvSpPr>
            <a:spLocks noGrp="1"/>
          </p:cNvSpPr>
          <p:nvPr>
            <p:ph type="ftr" sz="quarter" idx="4"/>
          </p:nvPr>
        </p:nvSpPr>
        <p:spPr>
          <a:xfrm>
            <a:off x="1" y="6722805"/>
            <a:ext cx="3612423" cy="352881"/>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4722491" y="6722805"/>
            <a:ext cx="3612423" cy="352881"/>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42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12423" cy="35452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4722491" y="0"/>
            <a:ext cx="3612423" cy="35452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21.03.2022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397125" y="528638"/>
            <a:ext cx="3541713" cy="26558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33636" y="3361401"/>
            <a:ext cx="6669088" cy="3185782"/>
          </a:xfrm>
          <a:prstGeom prst="rect">
            <a:avLst/>
          </a:prstGeom>
        </p:spPr>
        <p:txBody>
          <a:bodyPr vert="horz" lIns="91440" tIns="45720" rIns="91440" bIns="45720" rtlCol="0"/>
          <a:lstStyle/>
          <a:p>
            <a:pPr marL="171450" lvl="0" indent="-171450">
              <a:buFont typeface="Wingdings" panose="05000000000000000000" pitchFamily="2" charset="2"/>
              <a:buChar char="q"/>
            </a:pPr>
            <a:endParaRPr lang="en-US" dirty="0"/>
          </a:p>
        </p:txBody>
      </p:sp>
      <p:sp>
        <p:nvSpPr>
          <p:cNvPr id="6" name="Footer Placeholder 5"/>
          <p:cNvSpPr>
            <a:spLocks noGrp="1"/>
          </p:cNvSpPr>
          <p:nvPr>
            <p:ph type="ftr" sz="quarter" idx="4"/>
          </p:nvPr>
        </p:nvSpPr>
        <p:spPr>
          <a:xfrm>
            <a:off x="1" y="6722805"/>
            <a:ext cx="3612423" cy="352881"/>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4722491" y="6722805"/>
            <a:ext cx="3612423" cy="352881"/>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66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12423" cy="35452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4722491" y="0"/>
            <a:ext cx="3612423" cy="35452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21.03.2022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1808163" y="528638"/>
            <a:ext cx="4719637" cy="26558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33636" y="3361401"/>
            <a:ext cx="6669088" cy="3185782"/>
          </a:xfrm>
          <a:prstGeom prst="rect">
            <a:avLst/>
          </a:prstGeom>
        </p:spPr>
        <p:txBody>
          <a:bodyPr vert="horz" lIns="91440" tIns="45720" rIns="91440" bIns="45720" rtlCol="0"/>
          <a:lstStyle/>
          <a:p>
            <a:pPr marL="171450" lvl="0" indent="-171450">
              <a:buFont typeface="Wingdings" panose="05000000000000000000" pitchFamily="2" charset="2"/>
              <a:buChar char="q"/>
            </a:pPr>
            <a:endParaRPr lang="en-US" dirty="0"/>
          </a:p>
        </p:txBody>
      </p:sp>
      <p:sp>
        <p:nvSpPr>
          <p:cNvPr id="6" name="Footer Placeholder 5"/>
          <p:cNvSpPr>
            <a:spLocks noGrp="1"/>
          </p:cNvSpPr>
          <p:nvPr>
            <p:ph type="ftr" sz="quarter" idx="4"/>
          </p:nvPr>
        </p:nvSpPr>
        <p:spPr>
          <a:xfrm>
            <a:off x="1" y="6722805"/>
            <a:ext cx="3612423" cy="352881"/>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4722491" y="6722805"/>
            <a:ext cx="3612423" cy="352881"/>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12423" cy="354523"/>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4722491" y="0"/>
            <a:ext cx="3612423" cy="354523"/>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21.03.2022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397125" y="528638"/>
            <a:ext cx="3541713" cy="26558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833636" y="3361401"/>
            <a:ext cx="6669088" cy="3185782"/>
          </a:xfrm>
          <a:prstGeom prst="rect">
            <a:avLst/>
          </a:prstGeom>
        </p:spPr>
        <p:txBody>
          <a:bodyPr vert="horz" lIns="91440" tIns="45720" rIns="91440" bIns="45720" rtlCol="0"/>
          <a:lstStyle/>
          <a:p>
            <a:pPr marL="171450" lvl="0" indent="-171450">
              <a:buFont typeface="Wingdings" panose="05000000000000000000" pitchFamily="2" charset="2"/>
              <a:buChar char="q"/>
            </a:pPr>
            <a:endParaRPr lang="en-US" dirty="0"/>
          </a:p>
        </p:txBody>
      </p:sp>
      <p:sp>
        <p:nvSpPr>
          <p:cNvPr id="6" name="Footer Placeholder 5"/>
          <p:cNvSpPr>
            <a:spLocks noGrp="1"/>
          </p:cNvSpPr>
          <p:nvPr>
            <p:ph type="ftr" sz="quarter" idx="4"/>
          </p:nvPr>
        </p:nvSpPr>
        <p:spPr>
          <a:xfrm>
            <a:off x="1" y="6722805"/>
            <a:ext cx="3612423" cy="352881"/>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4722491" y="6722805"/>
            <a:ext cx="3612423" cy="352881"/>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464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45"/>
            <a:ext cx="12192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25"/>
          </a:p>
        </p:txBody>
      </p:sp>
      <p:sp>
        <p:nvSpPr>
          <p:cNvPr id="3100" name="Rectangle 28"/>
          <p:cNvSpPr>
            <a:spLocks noGrp="1" noChangeArrowheads="1"/>
          </p:cNvSpPr>
          <p:nvPr>
            <p:ph type="ctrTitle"/>
          </p:nvPr>
        </p:nvSpPr>
        <p:spPr>
          <a:xfrm>
            <a:off x="836089" y="2205038"/>
            <a:ext cx="10509249" cy="1204912"/>
          </a:xfrm>
        </p:spPr>
        <p:txBody>
          <a:bodyPr anchor="b"/>
          <a:lstStyle>
            <a:lvl1pPr>
              <a:lnSpc>
                <a:spcPts val="2700"/>
              </a:lnSpc>
              <a:defRPr sz="225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833969" y="3922720"/>
            <a:ext cx="10509251"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4364572" y="6505575"/>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900"/>
            </a:lvl1pPr>
          </a:lstStyle>
          <a:p>
            <a:endParaRPr lang="de-DE" dirty="0"/>
          </a:p>
        </p:txBody>
      </p:sp>
      <p:sp>
        <p:nvSpPr>
          <p:cNvPr id="3109" name="Rectangle 37"/>
          <p:cNvSpPr>
            <a:spLocks noGrp="1" noChangeArrowheads="1"/>
          </p:cNvSpPr>
          <p:nvPr>
            <p:ph type="ftr" sz="quarter" idx="3"/>
          </p:nvPr>
        </p:nvSpPr>
        <p:spPr bwMode="auto">
          <a:xfrm>
            <a:off x="4364572" y="6261100"/>
            <a:ext cx="6974417"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900" b="1" i="1"/>
            </a:lvl1pPr>
          </a:lstStyle>
          <a:p>
            <a:endParaRPr lang="de-DE" dirty="0"/>
          </a:p>
        </p:txBody>
      </p:sp>
      <p:sp>
        <p:nvSpPr>
          <p:cNvPr id="3110" name="Line 38"/>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sp>
        <p:nvSpPr>
          <p:cNvPr id="3111" name="Line 39"/>
          <p:cNvSpPr>
            <a:spLocks noChangeShapeType="1"/>
          </p:cNvSpPr>
          <p:nvPr/>
        </p:nvSpPr>
        <p:spPr bwMode="auto">
          <a:xfrm>
            <a:off x="842433" y="6078545"/>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467" y="309567"/>
            <a:ext cx="7865855" cy="3140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BECA06B-F52B-41FF-9763-71F648DD471B}"/>
              </a:ext>
            </a:extLst>
          </p:cNvPr>
          <p:cNvPicPr>
            <a:picLocks noChangeAspect="1"/>
          </p:cNvPicPr>
          <p:nvPr userDrawn="1"/>
        </p:nvPicPr>
        <p:blipFill>
          <a:blip r:embed="rId3"/>
          <a:stretch>
            <a:fillRect/>
          </a:stretch>
        </p:blipFill>
        <p:spPr>
          <a:xfrm>
            <a:off x="833969" y="6117372"/>
            <a:ext cx="646232" cy="646232"/>
          </a:xfrm>
          <a:prstGeom prst="rect">
            <a:avLst/>
          </a:prstGeom>
        </p:spPr>
      </p:pic>
    </p:spTree>
    <p:extLst>
      <p:ext uri="{BB962C8B-B14F-4D97-AF65-F5344CB8AC3E}">
        <p14:creationId xmlns:p14="http://schemas.microsoft.com/office/powerpoint/2010/main" val="392349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userDrawn="1"/>
        </p:nvSpPr>
        <p:spPr>
          <a:xfrm>
            <a:off x="10818283" y="6237319"/>
            <a:ext cx="558304" cy="25457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900" smtClean="0"/>
              <a:pPr/>
              <a:t>‹#›</a:t>
            </a:fld>
            <a:endParaRPr lang="en-GB" sz="900" dirty="0"/>
          </a:p>
        </p:txBody>
      </p:sp>
    </p:spTree>
    <p:extLst>
      <p:ext uri="{BB962C8B-B14F-4D97-AF65-F5344CB8AC3E}">
        <p14:creationId xmlns:p14="http://schemas.microsoft.com/office/powerpoint/2010/main" val="263063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6667" y="1263657"/>
            <a:ext cx="5143500" cy="4327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263657"/>
            <a:ext cx="5143500" cy="43275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userDrawn="1"/>
        </p:nvSpPr>
        <p:spPr>
          <a:xfrm>
            <a:off x="10818283" y="6237319"/>
            <a:ext cx="558304" cy="25457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900" smtClean="0"/>
              <a:pPr/>
              <a:t>‹#›</a:t>
            </a:fld>
            <a:endParaRPr lang="en-GB" sz="900" dirty="0"/>
          </a:p>
        </p:txBody>
      </p:sp>
    </p:spTree>
    <p:extLst>
      <p:ext uri="{BB962C8B-B14F-4D97-AF65-F5344CB8AC3E}">
        <p14:creationId xmlns:p14="http://schemas.microsoft.com/office/powerpoint/2010/main" val="263593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457199"/>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userDrawn="1"/>
        </p:nvSpPr>
        <p:spPr>
          <a:xfrm>
            <a:off x="10818283" y="6237319"/>
            <a:ext cx="558304" cy="25457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900" smtClean="0"/>
              <a:pPr/>
              <a:t>‹#›</a:t>
            </a:fld>
            <a:endParaRPr lang="en-GB" sz="900" dirty="0"/>
          </a:p>
        </p:txBody>
      </p:sp>
    </p:spTree>
    <p:extLst>
      <p:ext uri="{BB962C8B-B14F-4D97-AF65-F5344CB8AC3E}">
        <p14:creationId xmlns:p14="http://schemas.microsoft.com/office/powerpoint/2010/main" val="351965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userDrawn="1"/>
        </p:nvSpPr>
        <p:spPr>
          <a:xfrm>
            <a:off x="10818283" y="6237319"/>
            <a:ext cx="558304" cy="25457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900" smtClean="0"/>
              <a:pPr/>
              <a:t>‹#›</a:t>
            </a:fld>
            <a:endParaRPr lang="en-GB" sz="900" dirty="0"/>
          </a:p>
        </p:txBody>
      </p:sp>
    </p:spTree>
    <p:extLst>
      <p:ext uri="{BB962C8B-B14F-4D97-AF65-F5344CB8AC3E}">
        <p14:creationId xmlns:p14="http://schemas.microsoft.com/office/powerpoint/2010/main" val="170364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nvSpPr>
        <p:spPr>
          <a:xfrm>
            <a:off x="10818283" y="6237319"/>
            <a:ext cx="558304" cy="25457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C625BC-4B90-437A-8110-108614A67B2A}" type="slidenum">
              <a:rPr lang="en-GB" sz="900" smtClean="0"/>
              <a:pPr/>
              <a:t>‹#›</a:t>
            </a:fld>
            <a:endParaRPr lang="en-GB" sz="900" dirty="0"/>
          </a:p>
        </p:txBody>
      </p:sp>
    </p:spTree>
    <p:extLst>
      <p:ext uri="{BB962C8B-B14F-4D97-AF65-F5344CB8AC3E}">
        <p14:creationId xmlns:p14="http://schemas.microsoft.com/office/powerpoint/2010/main" val="243238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5" y="1263650"/>
            <a:ext cx="182033"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25"/>
          </a:p>
        </p:txBody>
      </p:sp>
      <p:sp>
        <p:nvSpPr>
          <p:cNvPr id="1051" name="Rectangle 27"/>
          <p:cNvSpPr>
            <a:spLocks noChangeArrowheads="1"/>
          </p:cNvSpPr>
          <p:nvPr/>
        </p:nvSpPr>
        <p:spPr bwMode="auto">
          <a:xfrm>
            <a:off x="12009972" y="1263650"/>
            <a:ext cx="182033"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125"/>
          </a:p>
        </p:txBody>
      </p:sp>
      <p:sp>
        <p:nvSpPr>
          <p:cNvPr id="1052" name="Rectangle 28"/>
          <p:cNvSpPr>
            <a:spLocks noGrp="1" noChangeArrowheads="1"/>
          </p:cNvSpPr>
          <p:nvPr>
            <p:ph type="title"/>
          </p:nvPr>
        </p:nvSpPr>
        <p:spPr bwMode="auto">
          <a:xfrm>
            <a:off x="846668" y="309567"/>
            <a:ext cx="1049231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846667" y="1263657"/>
            <a:ext cx="1049020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57" name="Line 33"/>
          <p:cNvSpPr>
            <a:spLocks noChangeShapeType="1"/>
          </p:cNvSpPr>
          <p:nvPr/>
        </p:nvSpPr>
        <p:spPr bwMode="auto">
          <a:xfrm>
            <a:off x="842433" y="777875"/>
            <a:ext cx="10500784"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sp>
        <p:nvSpPr>
          <p:cNvPr id="1058" name="Line 34"/>
          <p:cNvSpPr>
            <a:spLocks noChangeShapeType="1"/>
          </p:cNvSpPr>
          <p:nvPr/>
        </p:nvSpPr>
        <p:spPr bwMode="auto">
          <a:xfrm>
            <a:off x="842433" y="6078545"/>
            <a:ext cx="10500784"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125"/>
          </a:p>
        </p:txBody>
      </p:sp>
      <p:pic>
        <p:nvPicPr>
          <p:cNvPr id="2" name="Picture 1">
            <a:extLst>
              <a:ext uri="{FF2B5EF4-FFF2-40B4-BE49-F238E27FC236}">
                <a16:creationId xmlns:a16="http://schemas.microsoft.com/office/drawing/2014/main" id="{9F24EF8E-5859-47DD-B7D3-CDACEC52C765}"/>
              </a:ext>
            </a:extLst>
          </p:cNvPr>
          <p:cNvPicPr>
            <a:picLocks noChangeAspect="1"/>
          </p:cNvPicPr>
          <p:nvPr userDrawn="1"/>
        </p:nvPicPr>
        <p:blipFill>
          <a:blip r:embed="rId8"/>
          <a:stretch>
            <a:fillRect/>
          </a:stretch>
        </p:blipFill>
        <p:spPr>
          <a:xfrm>
            <a:off x="842433" y="6100536"/>
            <a:ext cx="646232" cy="646232"/>
          </a:xfrm>
          <a:prstGeom prst="rect">
            <a:avLst/>
          </a:prstGeom>
        </p:spPr>
      </p:pic>
    </p:spTree>
    <p:extLst>
      <p:ext uri="{BB962C8B-B14F-4D97-AF65-F5344CB8AC3E}">
        <p14:creationId xmlns:p14="http://schemas.microsoft.com/office/powerpoint/2010/main" val="3374999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l" rtl="0" eaLnBrk="1" fontAlgn="base" hangingPunct="1">
        <a:lnSpc>
          <a:spcPts val="1125"/>
        </a:lnSpc>
        <a:spcBef>
          <a:spcPct val="0"/>
        </a:spcBef>
        <a:spcAft>
          <a:spcPct val="0"/>
        </a:spcAft>
        <a:defRPr sz="900" b="1">
          <a:solidFill>
            <a:schemeClr val="tx2"/>
          </a:solidFill>
          <a:latin typeface="+mj-lt"/>
          <a:ea typeface="+mj-ea"/>
          <a:cs typeface="+mj-cs"/>
        </a:defRPr>
      </a:lvl1pPr>
      <a:lvl2pPr algn="l" rtl="0" eaLnBrk="1" fontAlgn="base" hangingPunct="1">
        <a:lnSpc>
          <a:spcPts val="1125"/>
        </a:lnSpc>
        <a:spcBef>
          <a:spcPct val="0"/>
        </a:spcBef>
        <a:spcAft>
          <a:spcPct val="0"/>
        </a:spcAft>
        <a:defRPr sz="900">
          <a:solidFill>
            <a:schemeClr val="tx2"/>
          </a:solidFill>
          <a:latin typeface="Arial" charset="0"/>
        </a:defRPr>
      </a:lvl2pPr>
      <a:lvl3pPr algn="l" rtl="0" eaLnBrk="1" fontAlgn="base" hangingPunct="1">
        <a:lnSpc>
          <a:spcPts val="1125"/>
        </a:lnSpc>
        <a:spcBef>
          <a:spcPct val="0"/>
        </a:spcBef>
        <a:spcAft>
          <a:spcPct val="0"/>
        </a:spcAft>
        <a:defRPr sz="900">
          <a:solidFill>
            <a:schemeClr val="tx2"/>
          </a:solidFill>
          <a:latin typeface="Arial" charset="0"/>
        </a:defRPr>
      </a:lvl3pPr>
      <a:lvl4pPr algn="l" rtl="0" eaLnBrk="1" fontAlgn="base" hangingPunct="1">
        <a:lnSpc>
          <a:spcPts val="1125"/>
        </a:lnSpc>
        <a:spcBef>
          <a:spcPct val="0"/>
        </a:spcBef>
        <a:spcAft>
          <a:spcPct val="0"/>
        </a:spcAft>
        <a:defRPr sz="900">
          <a:solidFill>
            <a:schemeClr val="tx2"/>
          </a:solidFill>
          <a:latin typeface="Arial" charset="0"/>
        </a:defRPr>
      </a:lvl4pPr>
      <a:lvl5pPr algn="l" rtl="0" eaLnBrk="1" fontAlgn="base" hangingPunct="1">
        <a:lnSpc>
          <a:spcPts val="1125"/>
        </a:lnSpc>
        <a:spcBef>
          <a:spcPct val="0"/>
        </a:spcBef>
        <a:spcAft>
          <a:spcPct val="0"/>
        </a:spcAft>
        <a:defRPr sz="900">
          <a:solidFill>
            <a:schemeClr val="tx2"/>
          </a:solidFill>
          <a:latin typeface="Arial" charset="0"/>
        </a:defRPr>
      </a:lvl5pPr>
      <a:lvl6pPr marL="342900" algn="l" rtl="0" eaLnBrk="1" fontAlgn="base" hangingPunct="1">
        <a:lnSpc>
          <a:spcPts val="1125"/>
        </a:lnSpc>
        <a:spcBef>
          <a:spcPct val="0"/>
        </a:spcBef>
        <a:spcAft>
          <a:spcPct val="0"/>
        </a:spcAft>
        <a:defRPr sz="900">
          <a:solidFill>
            <a:schemeClr val="tx2"/>
          </a:solidFill>
          <a:latin typeface="Arial" charset="0"/>
        </a:defRPr>
      </a:lvl6pPr>
      <a:lvl7pPr marL="685800" algn="l" rtl="0" eaLnBrk="1" fontAlgn="base" hangingPunct="1">
        <a:lnSpc>
          <a:spcPts val="1125"/>
        </a:lnSpc>
        <a:spcBef>
          <a:spcPct val="0"/>
        </a:spcBef>
        <a:spcAft>
          <a:spcPct val="0"/>
        </a:spcAft>
        <a:defRPr sz="900">
          <a:solidFill>
            <a:schemeClr val="tx2"/>
          </a:solidFill>
          <a:latin typeface="Arial" charset="0"/>
        </a:defRPr>
      </a:lvl7pPr>
      <a:lvl8pPr marL="1028700" algn="l" rtl="0" eaLnBrk="1" fontAlgn="base" hangingPunct="1">
        <a:lnSpc>
          <a:spcPts val="1125"/>
        </a:lnSpc>
        <a:spcBef>
          <a:spcPct val="0"/>
        </a:spcBef>
        <a:spcAft>
          <a:spcPct val="0"/>
        </a:spcAft>
        <a:defRPr sz="900">
          <a:solidFill>
            <a:schemeClr val="tx2"/>
          </a:solidFill>
          <a:latin typeface="Arial" charset="0"/>
        </a:defRPr>
      </a:lvl8pPr>
      <a:lvl9pPr marL="1371600" algn="l" rtl="0" eaLnBrk="1" fontAlgn="base" hangingPunct="1">
        <a:lnSpc>
          <a:spcPts val="1125"/>
        </a:lnSpc>
        <a:spcBef>
          <a:spcPct val="0"/>
        </a:spcBef>
        <a:spcAft>
          <a:spcPct val="0"/>
        </a:spcAft>
        <a:defRPr sz="900">
          <a:solidFill>
            <a:schemeClr val="tx2"/>
          </a:solidFill>
          <a:latin typeface="Arial" charset="0"/>
        </a:defRPr>
      </a:lvl9pPr>
    </p:titleStyle>
    <p:bodyStyle>
      <a:lvl1pPr marL="202406" indent="-202406" algn="l" rtl="0" eaLnBrk="1" fontAlgn="base" hangingPunct="1">
        <a:lnSpc>
          <a:spcPts val="1800"/>
        </a:lnSpc>
        <a:spcBef>
          <a:spcPct val="0"/>
        </a:spcBef>
        <a:spcAft>
          <a:spcPct val="0"/>
        </a:spcAft>
        <a:buClr>
          <a:schemeClr val="tx1"/>
        </a:buClr>
        <a:buChar char="•"/>
        <a:defRPr sz="1125">
          <a:solidFill>
            <a:schemeClr val="tx1"/>
          </a:solidFill>
          <a:latin typeface="+mn-lt"/>
          <a:ea typeface="+mn-ea"/>
          <a:cs typeface="+mn-cs"/>
        </a:defRPr>
      </a:lvl1pPr>
      <a:lvl2pPr marL="471488" indent="-267891" algn="l" rtl="0" eaLnBrk="1" fontAlgn="base" hangingPunct="1">
        <a:lnSpc>
          <a:spcPts val="1800"/>
        </a:lnSpc>
        <a:spcBef>
          <a:spcPct val="0"/>
        </a:spcBef>
        <a:spcAft>
          <a:spcPct val="0"/>
        </a:spcAft>
        <a:buClr>
          <a:schemeClr val="tx1"/>
        </a:buClr>
        <a:buAutoNum type="alphaLcParenR"/>
        <a:defRPr sz="1125">
          <a:solidFill>
            <a:schemeClr val="tx1"/>
          </a:solidFill>
          <a:latin typeface="+mn-lt"/>
        </a:defRPr>
      </a:lvl2pPr>
      <a:lvl3pPr marL="675085" indent="-202406" algn="l" rtl="0" eaLnBrk="1" fontAlgn="base" hangingPunct="1">
        <a:lnSpc>
          <a:spcPts val="1800"/>
        </a:lnSpc>
        <a:spcBef>
          <a:spcPct val="0"/>
        </a:spcBef>
        <a:spcAft>
          <a:spcPct val="0"/>
        </a:spcAft>
        <a:buClr>
          <a:schemeClr val="tx1"/>
        </a:buClr>
        <a:buChar char="•"/>
        <a:defRPr sz="1125">
          <a:solidFill>
            <a:schemeClr val="tx1"/>
          </a:solidFill>
          <a:latin typeface="+mn-lt"/>
        </a:defRPr>
      </a:lvl3pPr>
      <a:lvl4pPr marL="877491" indent="-201216" algn="l" rtl="0" eaLnBrk="1" fontAlgn="base" hangingPunct="1">
        <a:lnSpc>
          <a:spcPts val="1800"/>
        </a:lnSpc>
        <a:spcBef>
          <a:spcPct val="0"/>
        </a:spcBef>
        <a:spcAft>
          <a:spcPct val="0"/>
        </a:spcAft>
        <a:buClr>
          <a:schemeClr val="tx1"/>
        </a:buClr>
        <a:buChar char="•"/>
        <a:defRPr sz="1125">
          <a:solidFill>
            <a:schemeClr val="tx1"/>
          </a:solidFill>
          <a:latin typeface="+mn-lt"/>
        </a:defRPr>
      </a:lvl4pPr>
      <a:lvl5pPr marL="10787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5pPr>
      <a:lvl6pPr marL="14216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6pPr>
      <a:lvl7pPr marL="17645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7pPr>
      <a:lvl8pPr marL="21074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8pPr>
      <a:lvl9pPr marL="2450306" indent="-200025" algn="l" rtl="0" eaLnBrk="1" fontAlgn="base" hangingPunct="1">
        <a:lnSpc>
          <a:spcPts val="1800"/>
        </a:lnSpc>
        <a:spcBef>
          <a:spcPct val="0"/>
        </a:spcBef>
        <a:spcAft>
          <a:spcPct val="0"/>
        </a:spcAft>
        <a:buClr>
          <a:schemeClr val="tx1"/>
        </a:buClr>
        <a:buChar char="•"/>
        <a:defRPr sz="11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maletjane@unfccc.in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A0F8D302-1FC1-45E2-9802-66B0D5CE27AE}"/>
              </a:ext>
            </a:extLst>
          </p:cNvPr>
          <p:cNvSpPr txBox="1">
            <a:spLocks noChangeArrowheads="1"/>
          </p:cNvSpPr>
          <p:nvPr/>
        </p:nvSpPr>
        <p:spPr>
          <a:xfrm>
            <a:off x="7459785" y="5200210"/>
            <a:ext cx="2671546" cy="188087"/>
          </a:xfrm>
          <a:prstGeom prst="rect">
            <a:avLst/>
          </a:prstGeom>
          <a:noFill/>
        </p:spPr>
        <p:txBody>
          <a:bodyPr/>
          <a:lstStyle>
            <a:defPPr>
              <a:defRPr lang="en-US"/>
            </a:defPPr>
            <a:lvl1pPr marL="0" algn="l" defTabSz="914400" rtl="0" eaLnBrk="0" latinLnBrk="0" hangingPunct="0">
              <a:defRPr sz="1500" kern="1200">
                <a:solidFill>
                  <a:schemeClr val="tx1"/>
                </a:solidFill>
                <a:latin typeface="Arial" charset="0"/>
                <a:ea typeface="+mn-ea"/>
                <a:cs typeface="+mn-cs"/>
              </a:defRPr>
            </a:lvl1pPr>
            <a:lvl2pPr marL="742950" indent="-285750" algn="l" defTabSz="914400" rtl="0" eaLnBrk="0" latinLnBrk="0" hangingPunct="0">
              <a:defRPr sz="1500" kern="1200">
                <a:solidFill>
                  <a:schemeClr val="tx1"/>
                </a:solidFill>
                <a:latin typeface="Arial" charset="0"/>
                <a:ea typeface="+mn-ea"/>
                <a:cs typeface="+mn-cs"/>
              </a:defRPr>
            </a:lvl2pPr>
            <a:lvl3pPr marL="1143000" indent="-228600" algn="l" defTabSz="914400" rtl="0" eaLnBrk="0" latinLnBrk="0" hangingPunct="0">
              <a:defRPr sz="1500" kern="1200">
                <a:solidFill>
                  <a:schemeClr val="tx1"/>
                </a:solidFill>
                <a:latin typeface="Arial" charset="0"/>
                <a:ea typeface="+mn-ea"/>
                <a:cs typeface="+mn-cs"/>
              </a:defRPr>
            </a:lvl3pPr>
            <a:lvl4pPr marL="1600200" indent="-228600" algn="l" defTabSz="914400" rtl="0" eaLnBrk="0" latinLnBrk="0" hangingPunct="0">
              <a:defRPr sz="1500" kern="1200">
                <a:solidFill>
                  <a:schemeClr val="tx1"/>
                </a:solidFill>
                <a:latin typeface="Arial" charset="0"/>
                <a:ea typeface="+mn-ea"/>
                <a:cs typeface="+mn-cs"/>
              </a:defRPr>
            </a:lvl4pPr>
            <a:lvl5pPr marL="2057400" indent="-228600" algn="l" defTabSz="914400" rtl="0" eaLnBrk="0" latinLnBrk="0" hangingPunct="0">
              <a:defRPr sz="1500" kern="1200">
                <a:solidFill>
                  <a:schemeClr val="tx1"/>
                </a:solidFill>
                <a:latin typeface="Arial" charset="0"/>
                <a:ea typeface="+mn-ea"/>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charset="0"/>
                <a:ea typeface="+mn-ea"/>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charset="0"/>
                <a:ea typeface="+mn-ea"/>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charset="0"/>
                <a:ea typeface="+mn-ea"/>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charset="0"/>
                <a:ea typeface="+mn-ea"/>
                <a:cs typeface="+mn-cs"/>
              </a:defRPr>
            </a:lvl9pPr>
          </a:lstStyle>
          <a:p>
            <a:pPr defTabSz="685800" eaLnBrk="1" fontAlgn="base" hangingPunct="1">
              <a:spcAft>
                <a:spcPct val="0"/>
              </a:spcAft>
            </a:pPr>
            <a:r>
              <a:rPr lang="de-DE" sz="900" b="1" i="1" dirty="0">
                <a:solidFill>
                  <a:srgbClr val="000000"/>
                </a:solidFill>
                <a:cs typeface="Arial"/>
              </a:rPr>
              <a:t>Motsomi Maletjane, Matti Goldberg</a:t>
            </a:r>
          </a:p>
          <a:p>
            <a:pPr defTabSz="685800" eaLnBrk="1" fontAlgn="base" hangingPunct="1">
              <a:spcAft>
                <a:spcPct val="0"/>
              </a:spcAft>
            </a:pPr>
            <a:r>
              <a:rPr lang="de-DE" sz="900" b="1" i="1" dirty="0">
                <a:solidFill>
                  <a:srgbClr val="000000"/>
                </a:solidFill>
                <a:cs typeface="Arial"/>
              </a:rPr>
              <a:t>Adaptation Division, UNFCCC secretariat</a:t>
            </a:r>
          </a:p>
        </p:txBody>
      </p:sp>
      <p:sp>
        <p:nvSpPr>
          <p:cNvPr id="9" name="Rectangle 3">
            <a:extLst>
              <a:ext uri="{FF2B5EF4-FFF2-40B4-BE49-F238E27FC236}">
                <a16:creationId xmlns:a16="http://schemas.microsoft.com/office/drawing/2014/main" id="{8266DB75-C761-43E3-85F2-0340C7D89875}"/>
              </a:ext>
            </a:extLst>
          </p:cNvPr>
          <p:cNvSpPr>
            <a:spLocks noGrp="1" noChangeArrowheads="1"/>
          </p:cNvSpPr>
          <p:nvPr>
            <p:ph type="subTitle" idx="1"/>
          </p:nvPr>
        </p:nvSpPr>
        <p:spPr>
          <a:xfrm>
            <a:off x="2303319" y="2339960"/>
            <a:ext cx="6424911" cy="1404156"/>
          </a:xfrm>
        </p:spPr>
        <p:txBody>
          <a:bodyPr anchor="ctr"/>
          <a:lstStyle/>
          <a:p>
            <a:pPr>
              <a:lnSpc>
                <a:spcPct val="100000"/>
              </a:lnSpc>
            </a:pPr>
            <a:r>
              <a:rPr lang="en-GB" sz="2400" dirty="0"/>
              <a:t>Adaptation related information to be included in Biennial Transparency Reports</a:t>
            </a:r>
          </a:p>
        </p:txBody>
      </p:sp>
      <p:sp>
        <p:nvSpPr>
          <p:cNvPr id="10" name="Rectangle 2">
            <a:extLst>
              <a:ext uri="{FF2B5EF4-FFF2-40B4-BE49-F238E27FC236}">
                <a16:creationId xmlns:a16="http://schemas.microsoft.com/office/drawing/2014/main" id="{585A56E0-4B4E-4275-BDB0-DDFC53A668FC}"/>
              </a:ext>
            </a:extLst>
          </p:cNvPr>
          <p:cNvSpPr>
            <a:spLocks noGrp="1" noChangeArrowheads="1"/>
          </p:cNvSpPr>
          <p:nvPr>
            <p:ph type="ctrTitle"/>
          </p:nvPr>
        </p:nvSpPr>
        <p:spPr>
          <a:xfrm>
            <a:off x="2303319" y="4375702"/>
            <a:ext cx="6817018" cy="511460"/>
          </a:xfrm>
        </p:spPr>
        <p:txBody>
          <a:bodyPr anchor="t"/>
          <a:lstStyle/>
          <a:p>
            <a:pPr>
              <a:lnSpc>
                <a:spcPct val="100000"/>
              </a:lnSpc>
              <a:spcAft>
                <a:spcPts val="450"/>
              </a:spcAft>
            </a:pPr>
            <a:r>
              <a:rPr lang="en-US" sz="1050" dirty="0"/>
              <a:t>PATPA Regional Group Anglophone Africa: Reporting on adaptation through the Biennial Transparency Report</a:t>
            </a:r>
            <a:br>
              <a:rPr lang="en-IE" sz="1050" dirty="0"/>
            </a:br>
            <a:r>
              <a:rPr lang="en-IE" sz="1050" dirty="0"/>
              <a:t>22-24 February 2022</a:t>
            </a:r>
            <a:br>
              <a:rPr lang="en-IE" sz="1050" dirty="0"/>
            </a:br>
            <a:r>
              <a:rPr lang="en-IE" sz="1050" dirty="0"/>
              <a:t>Virtual event</a:t>
            </a:r>
            <a:endParaRPr lang="fr-FR" sz="105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C679EF-E180-4C53-A830-9C3B6FA22690}"/>
              </a:ext>
            </a:extLst>
          </p:cNvPr>
          <p:cNvSpPr txBox="1"/>
          <p:nvPr/>
        </p:nvSpPr>
        <p:spPr>
          <a:xfrm>
            <a:off x="2141221" y="4276453"/>
            <a:ext cx="911981" cy="300082"/>
          </a:xfrm>
          <a:prstGeom prst="rect">
            <a:avLst/>
          </a:prstGeom>
          <a:noFill/>
        </p:spPr>
        <p:txBody>
          <a:bodyPr wrap="none" rtlCol="0">
            <a:spAutoFit/>
          </a:bodyPr>
          <a:lstStyle/>
          <a:p>
            <a:pPr defTabSz="685800"/>
            <a:r>
              <a:rPr lang="en-US" sz="1350" dirty="0">
                <a:solidFill>
                  <a:srgbClr val="FFFFFF"/>
                </a:solidFill>
                <a:latin typeface="Calibri" panose="020F0502020204030204"/>
              </a:rPr>
              <a:t>Thank you</a:t>
            </a:r>
          </a:p>
        </p:txBody>
      </p:sp>
      <p:sp>
        <p:nvSpPr>
          <p:cNvPr id="3" name="Textfeld 2">
            <a:extLst>
              <a:ext uri="{FF2B5EF4-FFF2-40B4-BE49-F238E27FC236}">
                <a16:creationId xmlns:a16="http://schemas.microsoft.com/office/drawing/2014/main" id="{3E49DF7A-E085-4AAF-8784-9EB396A3A5E2}"/>
              </a:ext>
            </a:extLst>
          </p:cNvPr>
          <p:cNvSpPr txBox="1"/>
          <p:nvPr/>
        </p:nvSpPr>
        <p:spPr>
          <a:xfrm>
            <a:off x="6954794" y="2154711"/>
            <a:ext cx="4216744" cy="1131079"/>
          </a:xfrm>
          <a:prstGeom prst="rect">
            <a:avLst/>
          </a:prstGeom>
          <a:noFill/>
        </p:spPr>
        <p:txBody>
          <a:bodyPr wrap="square" rtlCol="0">
            <a:spAutoFit/>
          </a:bodyPr>
          <a:lstStyle/>
          <a:p>
            <a:pPr defTabSz="685800"/>
            <a:r>
              <a:rPr lang="en-US" sz="1350" b="1" dirty="0">
                <a:solidFill>
                  <a:srgbClr val="FFFFFF"/>
                </a:solidFill>
                <a:latin typeface="Calibri" panose="020F0502020204030204" pitchFamily="34" charset="0"/>
                <a:ea typeface="Calibri" panose="020F0502020204030204" pitchFamily="34" charset="0"/>
              </a:rPr>
              <a:t>Motsomi Maletjane</a:t>
            </a:r>
            <a:endParaRPr lang="de-DE" sz="1350" dirty="0">
              <a:solidFill>
                <a:srgbClr val="FFFFFF"/>
              </a:solidFill>
              <a:latin typeface="Calibri" panose="020F0502020204030204" pitchFamily="34" charset="0"/>
              <a:ea typeface="Calibri" panose="020F0502020204030204" pitchFamily="34" charset="0"/>
            </a:endParaRPr>
          </a:p>
          <a:p>
            <a:pPr defTabSz="685800"/>
            <a:r>
              <a:rPr lang="en-US" sz="1350" dirty="0">
                <a:solidFill>
                  <a:srgbClr val="FFFFFF"/>
                </a:solidFill>
                <a:latin typeface="Calibri" panose="020F0502020204030204" pitchFamily="34" charset="0"/>
                <a:ea typeface="Calibri" panose="020F0502020204030204" pitchFamily="34" charset="0"/>
              </a:rPr>
              <a:t>Team Lead, Adaptation Committee Unit</a:t>
            </a:r>
            <a:endParaRPr lang="de-DE" sz="1350" dirty="0">
              <a:solidFill>
                <a:srgbClr val="FFFFFF"/>
              </a:solidFill>
              <a:latin typeface="Calibri" panose="020F0502020204030204" pitchFamily="34" charset="0"/>
              <a:ea typeface="Calibri" panose="020F0502020204030204" pitchFamily="34" charset="0"/>
            </a:endParaRPr>
          </a:p>
          <a:p>
            <a:pPr defTabSz="685800"/>
            <a:r>
              <a:rPr lang="en-US" sz="1350" dirty="0">
                <a:solidFill>
                  <a:srgbClr val="FFFFFF"/>
                </a:solidFill>
                <a:latin typeface="Calibri" panose="020F0502020204030204" pitchFamily="34" charset="0"/>
                <a:ea typeface="Calibri" panose="020F0502020204030204" pitchFamily="34" charset="0"/>
              </a:rPr>
              <a:t>Adaptation Division</a:t>
            </a:r>
            <a:endParaRPr lang="de-DE" sz="1350" dirty="0">
              <a:solidFill>
                <a:srgbClr val="FFFFFF"/>
              </a:solidFill>
              <a:latin typeface="Calibri" panose="020F0502020204030204" pitchFamily="34" charset="0"/>
              <a:ea typeface="Calibri" panose="020F0502020204030204" pitchFamily="34" charset="0"/>
            </a:endParaRPr>
          </a:p>
          <a:p>
            <a:pPr defTabSz="685800"/>
            <a:r>
              <a:rPr lang="en-US" sz="1350" dirty="0">
                <a:solidFill>
                  <a:srgbClr val="FFFFFF"/>
                </a:solidFill>
                <a:latin typeface="Calibri" panose="020F0502020204030204" pitchFamily="34" charset="0"/>
                <a:ea typeface="Calibri" panose="020F0502020204030204" pitchFamily="34" charset="0"/>
              </a:rPr>
              <a:t>E-mail: </a:t>
            </a:r>
            <a:r>
              <a:rPr lang="en-US" sz="1350" u="sng" dirty="0">
                <a:solidFill>
                  <a:srgbClr val="FFFFFF"/>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mmaletjane@unfccc.int</a:t>
            </a:r>
            <a:r>
              <a:rPr lang="en-US" sz="1350" dirty="0">
                <a:solidFill>
                  <a:srgbClr val="FFFFFF"/>
                </a:solidFill>
                <a:latin typeface="Calibri" panose="020F0502020204030204" pitchFamily="34" charset="0"/>
                <a:ea typeface="Calibri" panose="020F0502020204030204" pitchFamily="34" charset="0"/>
              </a:rPr>
              <a:t> </a:t>
            </a:r>
            <a:endParaRPr lang="de-DE" sz="1350" dirty="0">
              <a:solidFill>
                <a:srgbClr val="FFFFFF"/>
              </a:solidFill>
              <a:latin typeface="Calibri" panose="020F0502020204030204" pitchFamily="34" charset="0"/>
              <a:ea typeface="Calibri" panose="020F0502020204030204" pitchFamily="34" charset="0"/>
            </a:endParaRPr>
          </a:p>
          <a:p>
            <a:pPr defTabSz="685800"/>
            <a:endParaRPr lang="de-DE" sz="1350" dirty="0">
              <a:solidFill>
                <a:srgbClr val="000000"/>
              </a:solidFill>
              <a:latin typeface="Calibri" panose="020F0502020204030204"/>
            </a:endParaRPr>
          </a:p>
        </p:txBody>
      </p:sp>
    </p:spTree>
    <p:extLst>
      <p:ext uri="{BB962C8B-B14F-4D97-AF65-F5344CB8AC3E}">
        <p14:creationId xmlns:p14="http://schemas.microsoft.com/office/powerpoint/2010/main" val="285622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8B1C0-FB2C-4D6E-94E1-B62EDD789699}"/>
              </a:ext>
            </a:extLst>
          </p:cNvPr>
          <p:cNvSpPr/>
          <p:nvPr/>
        </p:nvSpPr>
        <p:spPr>
          <a:xfrm>
            <a:off x="2141388" y="1574437"/>
            <a:ext cx="7844744" cy="1766521"/>
          </a:xfrm>
          <a:prstGeom prst="rect">
            <a:avLst/>
          </a:prstGeom>
          <a:solidFill>
            <a:srgbClr val="E7E6E6">
              <a:alpha val="36000"/>
            </a:srgbClr>
          </a:solidFill>
          <a:ln w="12700" cap="flat" cmpd="sng" algn="ctr">
            <a:solidFill>
              <a:schemeClr val="tx2">
                <a:lumMod val="20000"/>
                <a:lumOff val="80000"/>
              </a:schemeClr>
            </a:solidFill>
            <a:prstDash val="solid"/>
            <a:miter lim="800000"/>
          </a:ln>
          <a:effectLst/>
        </p:spPr>
        <p:txBody>
          <a:bodyPr rtlCol="0" anchor="t" anchorCtr="0"/>
          <a:lstStyle/>
          <a:p>
            <a:pPr defTabSz="514350">
              <a:defRPr/>
            </a:pPr>
            <a:r>
              <a:rPr lang="en-US" sz="1050" b="1" kern="0" dirty="0">
                <a:solidFill>
                  <a:prstClr val="black"/>
                </a:solidFill>
                <a:latin typeface="Calibri" panose="020F0502020204030204"/>
              </a:rPr>
              <a:t>REPORTING AND COMMUNICATION WITH ADAPTATION-SPECIFIC GUIDELINES</a:t>
            </a:r>
          </a:p>
        </p:txBody>
      </p:sp>
      <p:sp>
        <p:nvSpPr>
          <p:cNvPr id="7" name="Title 1">
            <a:extLst>
              <a:ext uri="{FF2B5EF4-FFF2-40B4-BE49-F238E27FC236}">
                <a16:creationId xmlns:a16="http://schemas.microsoft.com/office/drawing/2014/main" id="{CF8EA3DB-9301-4307-B091-500D024B169D}"/>
              </a:ext>
            </a:extLst>
          </p:cNvPr>
          <p:cNvSpPr txBox="1">
            <a:spLocks/>
          </p:cNvSpPr>
          <p:nvPr/>
        </p:nvSpPr>
        <p:spPr>
          <a:xfrm>
            <a:off x="2159001" y="1058957"/>
            <a:ext cx="7869238" cy="295835"/>
          </a:xfrm>
          <a:prstGeom prst="rect">
            <a:avLst/>
          </a:prstGeom>
        </p:spPr>
        <p:txBody>
          <a:bodyPr anchor="ctr"/>
          <a:lstStyle>
            <a:lvl1pPr algn="l" rtl="0" eaLnBrk="1" fontAlgn="base" hangingPunct="1">
              <a:lnSpc>
                <a:spcPts val="1500"/>
              </a:lnSpc>
              <a:spcBef>
                <a:spcPct val="0"/>
              </a:spcBef>
              <a:spcAft>
                <a:spcPct val="0"/>
              </a:spcAft>
              <a:defRPr sz="1200" b="1">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pPr defTabSz="685800">
              <a:lnSpc>
                <a:spcPts val="1125"/>
              </a:lnSpc>
            </a:pPr>
            <a:r>
              <a:rPr lang="en-US" sz="1500" kern="0" dirty="0">
                <a:solidFill>
                  <a:srgbClr val="4B93DC"/>
                </a:solidFill>
                <a:latin typeface="Calibri" panose="020F0502020204030204"/>
              </a:rPr>
              <a:t>UNFCCC arrangements involving adaptation information</a:t>
            </a:r>
          </a:p>
        </p:txBody>
      </p:sp>
      <p:sp>
        <p:nvSpPr>
          <p:cNvPr id="5" name="TextBox 5"/>
          <p:cNvSpPr txBox="1">
            <a:spLocks/>
          </p:cNvSpPr>
          <p:nvPr/>
        </p:nvSpPr>
        <p:spPr>
          <a:xfrm>
            <a:off x="2417883" y="1745167"/>
            <a:ext cx="7844744" cy="3267225"/>
          </a:xfrm>
          <a:prstGeom prst="rect">
            <a:avLst/>
          </a:prstGeom>
        </p:spPr>
        <p:txBody>
          <a:bodyPr wrap="square" lIns="0" tIns="0" rIns="0" bIns="0" rtlCol="0" anchor="t">
            <a:noAutofit/>
          </a:bodyPr>
          <a:lstStyle/>
          <a:p>
            <a:pPr marL="257175" indent="-257175" defTabSz="685800">
              <a:spcBef>
                <a:spcPts val="450"/>
              </a:spcBef>
              <a:buFont typeface="Wingdings" panose="05000000000000000000" pitchFamily="2" charset="2"/>
              <a:buChar char="q"/>
            </a:pPr>
            <a:endParaRPr lang="en-US" sz="1500" dirty="0">
              <a:solidFill>
                <a:srgbClr val="03313D"/>
              </a:solidFill>
              <a:latin typeface="Calibri" panose="020F0502020204030204"/>
            </a:endParaRPr>
          </a:p>
        </p:txBody>
      </p:sp>
      <p:sp>
        <p:nvSpPr>
          <p:cNvPr id="6" name="Rectangle 5">
            <a:extLst>
              <a:ext uri="{FF2B5EF4-FFF2-40B4-BE49-F238E27FC236}">
                <a16:creationId xmlns:a16="http://schemas.microsoft.com/office/drawing/2014/main" id="{CF7AC6B7-E7C3-4D04-BAA2-8B14C8AFC123}"/>
              </a:ext>
            </a:extLst>
          </p:cNvPr>
          <p:cNvSpPr/>
          <p:nvPr/>
        </p:nvSpPr>
        <p:spPr>
          <a:xfrm>
            <a:off x="2143590" y="4533312"/>
            <a:ext cx="7842542" cy="829517"/>
          </a:xfrm>
          <a:prstGeom prst="rect">
            <a:avLst/>
          </a:prstGeom>
          <a:solidFill>
            <a:srgbClr val="E7E6E6">
              <a:alpha val="36000"/>
            </a:srgbClr>
          </a:solidFill>
          <a:ln w="12700" cap="flat" cmpd="sng" algn="ctr">
            <a:noFill/>
            <a:prstDash val="solid"/>
            <a:miter lim="800000"/>
          </a:ln>
          <a:effectLst/>
        </p:spPr>
        <p:txBody>
          <a:bodyPr rtlCol="0" anchor="t" anchorCtr="0"/>
          <a:lstStyle/>
          <a:p>
            <a:pPr defTabSz="514350">
              <a:defRPr/>
            </a:pPr>
            <a:r>
              <a:rPr lang="en-US" sz="1050" b="1" kern="0" dirty="0">
                <a:solidFill>
                  <a:prstClr val="black"/>
                </a:solidFill>
                <a:latin typeface="Calibri" panose="020F0502020204030204"/>
              </a:rPr>
              <a:t>OTHER DOCUMENTS CONTAINING</a:t>
            </a:r>
            <a:br>
              <a:rPr lang="en-US" sz="1050" b="1" kern="0" dirty="0">
                <a:solidFill>
                  <a:prstClr val="black"/>
                </a:solidFill>
                <a:latin typeface="Calibri" panose="020F0502020204030204"/>
              </a:rPr>
            </a:br>
            <a:r>
              <a:rPr lang="en-US" sz="1050" b="1" kern="0" dirty="0">
                <a:solidFill>
                  <a:prstClr val="black"/>
                </a:solidFill>
                <a:latin typeface="Calibri" panose="020F0502020204030204"/>
              </a:rPr>
              <a:t>ADAPTATION INFORMATION</a:t>
            </a:r>
          </a:p>
        </p:txBody>
      </p:sp>
      <p:sp>
        <p:nvSpPr>
          <p:cNvPr id="8" name="Arrow: Right 7">
            <a:extLst>
              <a:ext uri="{FF2B5EF4-FFF2-40B4-BE49-F238E27FC236}">
                <a16:creationId xmlns:a16="http://schemas.microsoft.com/office/drawing/2014/main" id="{CF8764CF-B146-49C8-B03D-C8CE1595C167}"/>
              </a:ext>
            </a:extLst>
          </p:cNvPr>
          <p:cNvSpPr/>
          <p:nvPr/>
        </p:nvSpPr>
        <p:spPr>
          <a:xfrm>
            <a:off x="6615196" y="1779769"/>
            <a:ext cx="1947225" cy="350437"/>
          </a:xfrm>
          <a:prstGeom prst="rightArrow">
            <a:avLst>
              <a:gd name="adj1" fmla="val 69319"/>
              <a:gd name="adj2" fmla="val 54890"/>
            </a:avLst>
          </a:prstGeom>
          <a:solidFill>
            <a:schemeClr val="tx2">
              <a:lumMod val="40000"/>
              <a:lumOff val="60000"/>
            </a:schemeClr>
          </a:solidFill>
          <a:ln w="12700" cap="flat" cmpd="sng" algn="ctr">
            <a:solidFill>
              <a:sysClr val="window" lastClr="FFFFFF">
                <a:hueOff val="0"/>
                <a:satOff val="0"/>
                <a:lumOff val="0"/>
                <a:alphaOff val="0"/>
              </a:sysClr>
            </a:solidFill>
            <a:prstDash val="solid"/>
            <a:miter lim="800000"/>
          </a:ln>
          <a:effectLst/>
        </p:spPr>
        <p:txBody>
          <a:bodyPr/>
          <a:lstStyle/>
          <a:p>
            <a:pPr defTabSz="685800"/>
            <a:endParaRPr lang="en-US" sz="900" dirty="0">
              <a:solidFill>
                <a:srgbClr val="000000"/>
              </a:solidFill>
              <a:latin typeface="Calibri" panose="020F0502020204030204"/>
            </a:endParaRPr>
          </a:p>
        </p:txBody>
      </p:sp>
      <p:sp>
        <p:nvSpPr>
          <p:cNvPr id="9" name="Arrow: Right 8">
            <a:extLst>
              <a:ext uri="{FF2B5EF4-FFF2-40B4-BE49-F238E27FC236}">
                <a16:creationId xmlns:a16="http://schemas.microsoft.com/office/drawing/2014/main" id="{FE96E849-3CF6-48AB-ADB6-E711EED97E57}"/>
              </a:ext>
            </a:extLst>
          </p:cNvPr>
          <p:cNvSpPr/>
          <p:nvPr/>
        </p:nvSpPr>
        <p:spPr>
          <a:xfrm>
            <a:off x="2218548" y="1779823"/>
            <a:ext cx="4396648" cy="350437"/>
          </a:xfrm>
          <a:prstGeom prst="rightArrow">
            <a:avLst>
              <a:gd name="adj1" fmla="val 69319"/>
              <a:gd name="adj2" fmla="val 54890"/>
            </a:avLst>
          </a:prstGeom>
          <a:solidFill>
            <a:schemeClr val="tx2">
              <a:lumMod val="40000"/>
              <a:lumOff val="60000"/>
            </a:schemeClr>
          </a:solidFill>
          <a:ln w="12700" cap="flat" cmpd="sng" algn="ctr">
            <a:solidFill>
              <a:sysClr val="window" lastClr="FFFFFF">
                <a:hueOff val="0"/>
                <a:satOff val="0"/>
                <a:lumOff val="0"/>
                <a:alphaOff val="0"/>
              </a:sysClr>
            </a:solidFill>
            <a:prstDash val="solid"/>
            <a:miter lim="800000"/>
          </a:ln>
          <a:effectLst/>
        </p:spPr>
      </p:sp>
      <p:sp>
        <p:nvSpPr>
          <p:cNvPr id="10" name="Arrow: Right 4">
            <a:extLst>
              <a:ext uri="{FF2B5EF4-FFF2-40B4-BE49-F238E27FC236}">
                <a16:creationId xmlns:a16="http://schemas.microsoft.com/office/drawing/2014/main" id="{E76EE66B-25C4-4FE6-9FF6-DD361AAEB13C}"/>
              </a:ext>
            </a:extLst>
          </p:cNvPr>
          <p:cNvSpPr txBox="1"/>
          <p:nvPr/>
        </p:nvSpPr>
        <p:spPr>
          <a:xfrm>
            <a:off x="2218548" y="1873255"/>
            <a:ext cx="4358069" cy="220015"/>
          </a:xfrm>
          <a:prstGeom prst="rect">
            <a:avLst/>
          </a:prstGeom>
          <a:noFill/>
          <a:ln>
            <a:noFill/>
          </a:ln>
          <a:effectLst/>
        </p:spPr>
        <p:txBody>
          <a:bodyPr spcFirstLastPara="0" vert="horz" wrap="square" lIns="25718" tIns="25718" rIns="142875" bIns="105666" numCol="1" spcCol="1270" anchor="t" anchorCtr="0">
            <a:noAutofit/>
          </a:bodyPr>
          <a:lstStyle/>
          <a:p>
            <a:pPr algn="ctr" defTabSz="300038">
              <a:lnSpc>
                <a:spcPct val="90000"/>
              </a:lnSpc>
              <a:spcBef>
                <a:spcPct val="0"/>
              </a:spcBef>
              <a:spcAft>
                <a:spcPct val="35000"/>
              </a:spcAft>
              <a:defRPr/>
            </a:pPr>
            <a:r>
              <a:rPr lang="en-US" sz="1050" b="1" kern="0" dirty="0">
                <a:solidFill>
                  <a:prstClr val="white"/>
                </a:solidFill>
                <a:latin typeface="Calibri" panose="020F0502020204030204"/>
              </a:rPr>
              <a:t>1999: National communications of annex I Parties (FCCC/CP/1999/7)</a:t>
            </a:r>
          </a:p>
        </p:txBody>
      </p:sp>
      <p:grpSp>
        <p:nvGrpSpPr>
          <p:cNvPr id="11" name="Group 10">
            <a:extLst>
              <a:ext uri="{FF2B5EF4-FFF2-40B4-BE49-F238E27FC236}">
                <a16:creationId xmlns:a16="http://schemas.microsoft.com/office/drawing/2014/main" id="{9854CAE0-D4E9-4971-8133-E487A685536E}"/>
              </a:ext>
            </a:extLst>
          </p:cNvPr>
          <p:cNvGrpSpPr/>
          <p:nvPr/>
        </p:nvGrpSpPr>
        <p:grpSpPr>
          <a:xfrm>
            <a:off x="2802314" y="2130258"/>
            <a:ext cx="5760108" cy="378474"/>
            <a:chOff x="0" y="802001"/>
            <a:chExt cx="8128000" cy="955772"/>
          </a:xfrm>
          <a:solidFill>
            <a:schemeClr val="tx2">
              <a:lumMod val="60000"/>
              <a:lumOff val="40000"/>
            </a:schemeClr>
          </a:solidFill>
        </p:grpSpPr>
        <p:sp>
          <p:nvSpPr>
            <p:cNvPr id="12" name="Arrow: Right 11">
              <a:extLst>
                <a:ext uri="{FF2B5EF4-FFF2-40B4-BE49-F238E27FC236}">
                  <a16:creationId xmlns:a16="http://schemas.microsoft.com/office/drawing/2014/main" id="{F0430A3F-B308-49B1-A233-853679EC78D8}"/>
                </a:ext>
              </a:extLst>
            </p:cNvPr>
            <p:cNvSpPr/>
            <p:nvPr/>
          </p:nvSpPr>
          <p:spPr>
            <a:xfrm>
              <a:off x="0" y="802001"/>
              <a:ext cx="8128000" cy="955772"/>
            </a:xfrm>
            <a:prstGeom prst="rightArrow">
              <a:avLst>
                <a:gd name="adj1" fmla="val 69319"/>
                <a:gd name="adj2" fmla="val 51610"/>
              </a:avLst>
            </a:prstGeom>
            <a:grpFill/>
            <a:ln w="12700" cap="flat" cmpd="sng" algn="ctr">
              <a:solidFill>
                <a:sysClr val="window" lastClr="FFFFFF">
                  <a:hueOff val="0"/>
                  <a:satOff val="0"/>
                  <a:lumOff val="0"/>
                  <a:alphaOff val="0"/>
                </a:sysClr>
              </a:solidFill>
              <a:prstDash val="solid"/>
              <a:miter lim="800000"/>
            </a:ln>
            <a:effectLst/>
          </p:spPr>
        </p:sp>
        <p:sp>
          <p:nvSpPr>
            <p:cNvPr id="13" name="Arrow: Right 4">
              <a:extLst>
                <a:ext uri="{FF2B5EF4-FFF2-40B4-BE49-F238E27FC236}">
                  <a16:creationId xmlns:a16="http://schemas.microsoft.com/office/drawing/2014/main" id="{F5D7B481-47D3-4306-B2D1-34F01E959899}"/>
                </a:ext>
              </a:extLst>
            </p:cNvPr>
            <p:cNvSpPr txBox="1"/>
            <p:nvPr/>
          </p:nvSpPr>
          <p:spPr>
            <a:xfrm>
              <a:off x="147914" y="1058628"/>
              <a:ext cx="7832172" cy="405344"/>
            </a:xfrm>
            <a:prstGeom prst="rect">
              <a:avLst/>
            </a:prstGeom>
            <a:grpFill/>
            <a:ln>
              <a:noFill/>
            </a:ln>
            <a:effectLst/>
          </p:spPr>
          <p:txBody>
            <a:bodyPr spcFirstLastPara="0" vert="horz" wrap="square" lIns="25718" tIns="25718" rIns="142875" bIns="105666" numCol="1" spcCol="1270" anchor="t" anchorCtr="0">
              <a:noAutofit/>
            </a:bodyPr>
            <a:lstStyle/>
            <a:p>
              <a:pPr algn="ctr" defTabSz="300038">
                <a:lnSpc>
                  <a:spcPct val="90000"/>
                </a:lnSpc>
                <a:spcBef>
                  <a:spcPct val="0"/>
                </a:spcBef>
                <a:spcAft>
                  <a:spcPct val="35000"/>
                </a:spcAft>
                <a:defRPr/>
              </a:pPr>
              <a:r>
                <a:rPr lang="en-US" sz="1050" b="1" kern="0" dirty="0">
                  <a:solidFill>
                    <a:prstClr val="white"/>
                  </a:solidFill>
                  <a:latin typeface="Calibri" panose="020F0502020204030204"/>
                </a:rPr>
                <a:t>2002: National communications of non-annex I Parties (17/CP.8)</a:t>
              </a:r>
            </a:p>
          </p:txBody>
        </p:sp>
      </p:grpSp>
      <p:sp>
        <p:nvSpPr>
          <p:cNvPr id="14" name="Arrow: Right 13">
            <a:extLst>
              <a:ext uri="{FF2B5EF4-FFF2-40B4-BE49-F238E27FC236}">
                <a16:creationId xmlns:a16="http://schemas.microsoft.com/office/drawing/2014/main" id="{86CF76F1-32F3-47F9-B3DB-A647A43E7165}"/>
              </a:ext>
            </a:extLst>
          </p:cNvPr>
          <p:cNvSpPr/>
          <p:nvPr/>
        </p:nvSpPr>
        <p:spPr>
          <a:xfrm>
            <a:off x="5443424" y="2502213"/>
            <a:ext cx="3118999" cy="369684"/>
          </a:xfrm>
          <a:prstGeom prst="rightArrow">
            <a:avLst>
              <a:gd name="adj1" fmla="val 69319"/>
              <a:gd name="adj2" fmla="val 5161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p:spPr>
      </p:sp>
      <p:sp>
        <p:nvSpPr>
          <p:cNvPr id="15" name="Arrow: Right 4">
            <a:extLst>
              <a:ext uri="{FF2B5EF4-FFF2-40B4-BE49-F238E27FC236}">
                <a16:creationId xmlns:a16="http://schemas.microsoft.com/office/drawing/2014/main" id="{C0A6B5AF-DD21-4300-99D2-AD698B0DA3DC}"/>
              </a:ext>
            </a:extLst>
          </p:cNvPr>
          <p:cNvSpPr txBox="1"/>
          <p:nvPr/>
        </p:nvSpPr>
        <p:spPr>
          <a:xfrm>
            <a:off x="5443423" y="2597356"/>
            <a:ext cx="3040740" cy="228848"/>
          </a:xfrm>
          <a:prstGeom prst="rect">
            <a:avLst/>
          </a:prstGeom>
          <a:noFill/>
          <a:ln>
            <a:noFill/>
          </a:ln>
          <a:effectLst/>
        </p:spPr>
        <p:txBody>
          <a:bodyPr spcFirstLastPara="0" vert="horz" wrap="square" lIns="25718" tIns="25718" rIns="142875" bIns="105666" numCol="1" spcCol="1270" anchor="t" anchorCtr="0">
            <a:noAutofit/>
          </a:bodyPr>
          <a:lstStyle/>
          <a:p>
            <a:pPr algn="ctr" defTabSz="300038">
              <a:lnSpc>
                <a:spcPct val="90000"/>
              </a:lnSpc>
              <a:spcBef>
                <a:spcPct val="0"/>
              </a:spcBef>
              <a:spcAft>
                <a:spcPct val="35000"/>
              </a:spcAft>
              <a:defRPr/>
            </a:pPr>
            <a:r>
              <a:rPr lang="en-US" sz="1050" b="1" kern="0" dirty="0">
                <a:solidFill>
                  <a:prstClr val="white"/>
                </a:solidFill>
                <a:latin typeface="Calibri" panose="020F0502020204030204"/>
              </a:rPr>
              <a:t>2015/2018: ADCOMs (PA Art 7 + 9/CMA.1)</a:t>
            </a:r>
          </a:p>
        </p:txBody>
      </p:sp>
      <p:grpSp>
        <p:nvGrpSpPr>
          <p:cNvPr id="16" name="Group 15">
            <a:extLst>
              <a:ext uri="{FF2B5EF4-FFF2-40B4-BE49-F238E27FC236}">
                <a16:creationId xmlns:a16="http://schemas.microsoft.com/office/drawing/2014/main" id="{AD77A05C-35F6-4D93-82AE-351E10E96B3E}"/>
              </a:ext>
            </a:extLst>
          </p:cNvPr>
          <p:cNvGrpSpPr/>
          <p:nvPr/>
        </p:nvGrpSpPr>
        <p:grpSpPr>
          <a:xfrm>
            <a:off x="5443424" y="2861378"/>
            <a:ext cx="3118999" cy="389099"/>
            <a:chOff x="0" y="802001"/>
            <a:chExt cx="8128000" cy="955772"/>
          </a:xfrm>
          <a:solidFill>
            <a:srgbClr val="92D050"/>
          </a:solidFill>
        </p:grpSpPr>
        <p:sp>
          <p:nvSpPr>
            <p:cNvPr id="17" name="Arrow: Right 16">
              <a:extLst>
                <a:ext uri="{FF2B5EF4-FFF2-40B4-BE49-F238E27FC236}">
                  <a16:creationId xmlns:a16="http://schemas.microsoft.com/office/drawing/2014/main" id="{F3408311-41AE-4C69-AF3D-AF65E83959B3}"/>
                </a:ext>
              </a:extLst>
            </p:cNvPr>
            <p:cNvSpPr/>
            <p:nvPr/>
          </p:nvSpPr>
          <p:spPr>
            <a:xfrm>
              <a:off x="0" y="802001"/>
              <a:ext cx="8128000" cy="955772"/>
            </a:xfrm>
            <a:prstGeom prst="rightArrow">
              <a:avLst>
                <a:gd name="adj1" fmla="val 69319"/>
                <a:gd name="adj2" fmla="val 50133"/>
              </a:avLst>
            </a:prstGeom>
            <a:solidFill>
              <a:schemeClr val="tx2">
                <a:lumMod val="50000"/>
              </a:schemeClr>
            </a:solidFill>
            <a:ln w="12700" cap="flat" cmpd="sng" algn="ctr">
              <a:solidFill>
                <a:sysClr val="window" lastClr="FFFFFF">
                  <a:hueOff val="0"/>
                  <a:satOff val="0"/>
                  <a:lumOff val="0"/>
                  <a:alphaOff val="0"/>
                </a:sysClr>
              </a:solidFill>
              <a:prstDash val="solid"/>
              <a:miter lim="800000"/>
            </a:ln>
            <a:effectLst/>
          </p:spPr>
        </p:sp>
        <p:sp>
          <p:nvSpPr>
            <p:cNvPr id="18" name="Arrow: Right 4">
              <a:extLst>
                <a:ext uri="{FF2B5EF4-FFF2-40B4-BE49-F238E27FC236}">
                  <a16:creationId xmlns:a16="http://schemas.microsoft.com/office/drawing/2014/main" id="{65958163-3608-4684-88F7-4C49D6CB5DD2}"/>
                </a:ext>
              </a:extLst>
            </p:cNvPr>
            <p:cNvSpPr txBox="1"/>
            <p:nvPr/>
          </p:nvSpPr>
          <p:spPr>
            <a:xfrm>
              <a:off x="32931" y="1045536"/>
              <a:ext cx="7832172" cy="591656"/>
            </a:xfrm>
            <a:prstGeom prst="rect">
              <a:avLst/>
            </a:prstGeom>
            <a:noFill/>
            <a:ln>
              <a:noFill/>
            </a:ln>
            <a:effectLst/>
          </p:spPr>
          <p:txBody>
            <a:bodyPr spcFirstLastPara="0" vert="horz" wrap="square" lIns="25718" tIns="25718" rIns="142875" bIns="105666" numCol="1" spcCol="1270" anchor="t" anchorCtr="0">
              <a:noAutofit/>
            </a:bodyPr>
            <a:lstStyle/>
            <a:p>
              <a:pPr algn="ctr" defTabSz="300038">
                <a:lnSpc>
                  <a:spcPct val="90000"/>
                </a:lnSpc>
                <a:spcBef>
                  <a:spcPct val="0"/>
                </a:spcBef>
                <a:spcAft>
                  <a:spcPct val="35000"/>
                </a:spcAft>
                <a:defRPr/>
              </a:pPr>
              <a:r>
                <a:rPr lang="en-US" sz="1050" b="1" kern="0" dirty="0">
                  <a:solidFill>
                    <a:prstClr val="white"/>
                  </a:solidFill>
                  <a:latin typeface="Calibri" panose="020F0502020204030204"/>
                </a:rPr>
                <a:t>2015/2018: BTRs (PA Art 13 + 18/CMA.1)</a:t>
              </a:r>
            </a:p>
          </p:txBody>
        </p:sp>
      </p:grpSp>
      <p:sp>
        <p:nvSpPr>
          <p:cNvPr id="19" name="Arrow: Right 4">
            <a:extLst>
              <a:ext uri="{FF2B5EF4-FFF2-40B4-BE49-F238E27FC236}">
                <a16:creationId xmlns:a16="http://schemas.microsoft.com/office/drawing/2014/main" id="{65A22C4D-73CD-446B-9C85-11B8FAA24D88}"/>
              </a:ext>
            </a:extLst>
          </p:cNvPr>
          <p:cNvSpPr txBox="1"/>
          <p:nvPr/>
        </p:nvSpPr>
        <p:spPr>
          <a:xfrm>
            <a:off x="6628023" y="1874063"/>
            <a:ext cx="1921522" cy="223901"/>
          </a:xfrm>
          <a:prstGeom prst="rect">
            <a:avLst/>
          </a:prstGeom>
          <a:noFill/>
          <a:ln>
            <a:noFill/>
          </a:ln>
          <a:effectLst/>
        </p:spPr>
        <p:txBody>
          <a:bodyPr spcFirstLastPara="0" vert="horz" wrap="square" lIns="25718" tIns="25718" rIns="142875" bIns="105666" numCol="1" spcCol="1270" anchor="t" anchorCtr="0">
            <a:noAutofit/>
          </a:bodyPr>
          <a:lstStyle/>
          <a:p>
            <a:pPr algn="ctr" defTabSz="300038">
              <a:lnSpc>
                <a:spcPct val="90000"/>
              </a:lnSpc>
              <a:spcBef>
                <a:spcPct val="0"/>
              </a:spcBef>
              <a:spcAft>
                <a:spcPct val="35000"/>
              </a:spcAft>
              <a:defRPr/>
            </a:pPr>
            <a:r>
              <a:rPr lang="en-US" sz="1050" b="1" kern="0" dirty="0">
                <a:solidFill>
                  <a:prstClr val="white"/>
                </a:solidFill>
                <a:latin typeface="Calibri" panose="020F0502020204030204"/>
              </a:rPr>
              <a:t>2019: new guidelines (6/CP.25)</a:t>
            </a:r>
          </a:p>
        </p:txBody>
      </p:sp>
      <p:sp>
        <p:nvSpPr>
          <p:cNvPr id="20" name="Rectangle 19">
            <a:extLst>
              <a:ext uri="{FF2B5EF4-FFF2-40B4-BE49-F238E27FC236}">
                <a16:creationId xmlns:a16="http://schemas.microsoft.com/office/drawing/2014/main" id="{B6CD67E0-3EAF-429F-8E07-8FB32DFC5748}"/>
              </a:ext>
            </a:extLst>
          </p:cNvPr>
          <p:cNvSpPr/>
          <p:nvPr/>
        </p:nvSpPr>
        <p:spPr>
          <a:xfrm>
            <a:off x="2141388" y="3463787"/>
            <a:ext cx="7844744" cy="958142"/>
          </a:xfrm>
          <a:prstGeom prst="rect">
            <a:avLst/>
          </a:prstGeom>
          <a:solidFill>
            <a:srgbClr val="E7E6E6">
              <a:alpha val="36000"/>
            </a:srgbClr>
          </a:solidFill>
          <a:ln w="12700" cap="flat" cmpd="sng" algn="ctr">
            <a:noFill/>
            <a:prstDash val="solid"/>
            <a:miter lim="800000"/>
          </a:ln>
          <a:effectLst/>
        </p:spPr>
        <p:txBody>
          <a:bodyPr rtlCol="0" anchor="t" anchorCtr="0"/>
          <a:lstStyle/>
          <a:p>
            <a:pPr defTabSz="514350">
              <a:defRPr/>
            </a:pPr>
            <a:r>
              <a:rPr lang="en-US" sz="1050" b="1" kern="0" dirty="0">
                <a:solidFill>
                  <a:prstClr val="black"/>
                </a:solidFill>
                <a:latin typeface="Calibri" panose="020F0502020204030204"/>
              </a:rPr>
              <a:t>NATIONAL-LEVEL ADAPTATION PROCESSES WITH REPORTING / COMMUNICATION ASPECTS</a:t>
            </a:r>
          </a:p>
        </p:txBody>
      </p:sp>
      <p:grpSp>
        <p:nvGrpSpPr>
          <p:cNvPr id="21" name="Group 20">
            <a:extLst>
              <a:ext uri="{FF2B5EF4-FFF2-40B4-BE49-F238E27FC236}">
                <a16:creationId xmlns:a16="http://schemas.microsoft.com/office/drawing/2014/main" id="{45EB2439-59F4-4C10-9FE5-EBEBE0539109}"/>
              </a:ext>
            </a:extLst>
          </p:cNvPr>
          <p:cNvGrpSpPr/>
          <p:nvPr/>
        </p:nvGrpSpPr>
        <p:grpSpPr>
          <a:xfrm>
            <a:off x="2535463" y="3634511"/>
            <a:ext cx="6026959" cy="378474"/>
            <a:chOff x="-376551" y="-170501"/>
            <a:chExt cx="8504550" cy="955772"/>
          </a:xfrm>
          <a:solidFill>
            <a:srgbClr val="92D050"/>
          </a:solidFill>
        </p:grpSpPr>
        <p:sp>
          <p:nvSpPr>
            <p:cNvPr id="22" name="Arrow: Right 21">
              <a:extLst>
                <a:ext uri="{FF2B5EF4-FFF2-40B4-BE49-F238E27FC236}">
                  <a16:creationId xmlns:a16="http://schemas.microsoft.com/office/drawing/2014/main" id="{9057FA96-3447-4054-80FB-5CEEA860475B}"/>
                </a:ext>
              </a:extLst>
            </p:cNvPr>
            <p:cNvSpPr/>
            <p:nvPr/>
          </p:nvSpPr>
          <p:spPr>
            <a:xfrm>
              <a:off x="-376551" y="-170501"/>
              <a:ext cx="8504550" cy="955772"/>
            </a:xfrm>
            <a:prstGeom prst="rightArrow">
              <a:avLst>
                <a:gd name="adj1" fmla="val 69319"/>
                <a:gd name="adj2" fmla="val 51610"/>
              </a:avLst>
            </a:prstGeom>
            <a:solidFill>
              <a:schemeClr val="tx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23" name="Arrow: Right 4">
              <a:extLst>
                <a:ext uri="{FF2B5EF4-FFF2-40B4-BE49-F238E27FC236}">
                  <a16:creationId xmlns:a16="http://schemas.microsoft.com/office/drawing/2014/main" id="{636A2CFA-2A4B-4C97-94EA-F25181F4607B}"/>
                </a:ext>
              </a:extLst>
            </p:cNvPr>
            <p:cNvSpPr txBox="1"/>
            <p:nvPr/>
          </p:nvSpPr>
          <p:spPr>
            <a:xfrm>
              <a:off x="-258039" y="74137"/>
              <a:ext cx="8123143" cy="407704"/>
            </a:xfrm>
            <a:prstGeom prst="rect">
              <a:avLst/>
            </a:prstGeom>
            <a:solidFill>
              <a:schemeClr val="tx2">
                <a:lumMod val="60000"/>
                <a:lumOff val="40000"/>
              </a:schemeClr>
            </a:solidFill>
            <a:ln>
              <a:noFill/>
            </a:ln>
            <a:effectLst/>
          </p:spPr>
          <p:txBody>
            <a:bodyPr spcFirstLastPara="0" vert="horz" wrap="square" lIns="25718" tIns="25718" rIns="142875" bIns="105666" numCol="1" spcCol="1270" anchor="t" anchorCtr="0">
              <a:noAutofit/>
            </a:bodyPr>
            <a:lstStyle/>
            <a:p>
              <a:pPr algn="ctr" defTabSz="300038">
                <a:lnSpc>
                  <a:spcPct val="90000"/>
                </a:lnSpc>
                <a:spcBef>
                  <a:spcPct val="0"/>
                </a:spcBef>
                <a:spcAft>
                  <a:spcPct val="35000"/>
                </a:spcAft>
                <a:defRPr/>
              </a:pPr>
              <a:r>
                <a:rPr lang="en-US" sz="1050" b="1" kern="0" dirty="0">
                  <a:solidFill>
                    <a:prstClr val="white"/>
                  </a:solidFill>
                  <a:latin typeface="Calibri" panose="020F0502020204030204"/>
                </a:rPr>
                <a:t>2001: NAPAs</a:t>
              </a:r>
            </a:p>
          </p:txBody>
        </p:sp>
      </p:grpSp>
      <p:grpSp>
        <p:nvGrpSpPr>
          <p:cNvPr id="24" name="Group 23">
            <a:extLst>
              <a:ext uri="{FF2B5EF4-FFF2-40B4-BE49-F238E27FC236}">
                <a16:creationId xmlns:a16="http://schemas.microsoft.com/office/drawing/2014/main" id="{449C5E55-D4EA-414B-8988-933846DA34A1}"/>
              </a:ext>
            </a:extLst>
          </p:cNvPr>
          <p:cNvGrpSpPr/>
          <p:nvPr/>
        </p:nvGrpSpPr>
        <p:grpSpPr>
          <a:xfrm>
            <a:off x="4136570" y="4004213"/>
            <a:ext cx="4425851" cy="369684"/>
            <a:chOff x="-6738697" y="-154328"/>
            <a:chExt cx="14868105" cy="955772"/>
          </a:xfrm>
          <a:solidFill>
            <a:srgbClr val="92D050"/>
          </a:solidFill>
        </p:grpSpPr>
        <p:sp>
          <p:nvSpPr>
            <p:cNvPr id="25" name="Arrow: Right 24">
              <a:extLst>
                <a:ext uri="{FF2B5EF4-FFF2-40B4-BE49-F238E27FC236}">
                  <a16:creationId xmlns:a16="http://schemas.microsoft.com/office/drawing/2014/main" id="{0D7C406C-37BE-48E6-829E-006E28EDD4F2}"/>
                </a:ext>
              </a:extLst>
            </p:cNvPr>
            <p:cNvSpPr/>
            <p:nvPr/>
          </p:nvSpPr>
          <p:spPr>
            <a:xfrm>
              <a:off x="-6738697" y="-154328"/>
              <a:ext cx="14868105" cy="955772"/>
            </a:xfrm>
            <a:prstGeom prst="rightArrow">
              <a:avLst>
                <a:gd name="adj1" fmla="val 69319"/>
                <a:gd name="adj2" fmla="val 5161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p:spPr>
        </p:sp>
        <p:sp>
          <p:nvSpPr>
            <p:cNvPr id="26" name="Arrow: Right 4">
              <a:extLst>
                <a:ext uri="{FF2B5EF4-FFF2-40B4-BE49-F238E27FC236}">
                  <a16:creationId xmlns:a16="http://schemas.microsoft.com/office/drawing/2014/main" id="{018AFF1F-9BC5-439D-AB2B-CEF982B3CB53}"/>
                </a:ext>
              </a:extLst>
            </p:cNvPr>
            <p:cNvSpPr txBox="1"/>
            <p:nvPr/>
          </p:nvSpPr>
          <p:spPr>
            <a:xfrm>
              <a:off x="-6607250" y="107412"/>
              <a:ext cx="14110786" cy="410239"/>
            </a:xfrm>
            <a:prstGeom prst="rect">
              <a:avLst/>
            </a:prstGeom>
            <a:solidFill>
              <a:schemeClr val="tx2">
                <a:lumMod val="75000"/>
              </a:schemeClr>
            </a:solidFill>
            <a:ln>
              <a:noFill/>
            </a:ln>
            <a:effectLst/>
          </p:spPr>
          <p:txBody>
            <a:bodyPr spcFirstLastPara="0" vert="horz" wrap="square" lIns="25718" tIns="25718" rIns="142875" bIns="105666" numCol="1" spcCol="1270" anchor="t" anchorCtr="0">
              <a:noAutofit/>
            </a:bodyPr>
            <a:lstStyle/>
            <a:p>
              <a:pPr algn="ctr" defTabSz="300038">
                <a:lnSpc>
                  <a:spcPct val="90000"/>
                </a:lnSpc>
                <a:spcBef>
                  <a:spcPct val="0"/>
                </a:spcBef>
                <a:spcAft>
                  <a:spcPct val="35000"/>
                </a:spcAft>
                <a:defRPr/>
              </a:pPr>
              <a:r>
                <a:rPr lang="en-US" sz="1050" b="1" kern="0" dirty="0">
                  <a:solidFill>
                    <a:prstClr val="white"/>
                  </a:solidFill>
                  <a:latin typeface="Calibri" panose="020F0502020204030204"/>
                </a:rPr>
                <a:t>2010: NAPs (5/CP.17)</a:t>
              </a:r>
            </a:p>
          </p:txBody>
        </p:sp>
      </p:grpSp>
      <p:sp>
        <p:nvSpPr>
          <p:cNvPr id="27" name="Arrow: Right 26">
            <a:extLst>
              <a:ext uri="{FF2B5EF4-FFF2-40B4-BE49-F238E27FC236}">
                <a16:creationId xmlns:a16="http://schemas.microsoft.com/office/drawing/2014/main" id="{7F8180BF-11CC-4E29-AD98-C0C6FD8C4AF6}"/>
              </a:ext>
            </a:extLst>
          </p:cNvPr>
          <p:cNvSpPr/>
          <p:nvPr/>
        </p:nvSpPr>
        <p:spPr>
          <a:xfrm>
            <a:off x="5073556" y="4590544"/>
            <a:ext cx="3502769" cy="369685"/>
          </a:xfrm>
          <a:prstGeom prst="rightArrow">
            <a:avLst>
              <a:gd name="adj1" fmla="val 69319"/>
              <a:gd name="adj2" fmla="val 51610"/>
            </a:avLst>
          </a:prstGeom>
          <a:solidFill>
            <a:schemeClr val="tx2">
              <a:lumMod val="60000"/>
              <a:lumOff val="40000"/>
            </a:schemeClr>
          </a:solidFill>
          <a:ln w="12700" cap="flat" cmpd="sng" algn="ctr">
            <a:solidFill>
              <a:sysClr val="window" lastClr="FFFFFF">
                <a:hueOff val="0"/>
                <a:satOff val="0"/>
                <a:lumOff val="0"/>
                <a:alphaOff val="0"/>
              </a:sysClr>
            </a:solidFill>
            <a:prstDash val="solid"/>
            <a:miter lim="800000"/>
          </a:ln>
          <a:effectLst/>
        </p:spPr>
      </p:sp>
      <p:sp>
        <p:nvSpPr>
          <p:cNvPr id="28" name="Arrow: Right 4">
            <a:extLst>
              <a:ext uri="{FF2B5EF4-FFF2-40B4-BE49-F238E27FC236}">
                <a16:creationId xmlns:a16="http://schemas.microsoft.com/office/drawing/2014/main" id="{2BA34900-1684-4D4D-B574-5E930241E9DE}"/>
              </a:ext>
            </a:extLst>
          </p:cNvPr>
          <p:cNvSpPr txBox="1"/>
          <p:nvPr/>
        </p:nvSpPr>
        <p:spPr>
          <a:xfrm>
            <a:off x="5213059" y="4683363"/>
            <a:ext cx="3285006" cy="231172"/>
          </a:xfrm>
          <a:prstGeom prst="rect">
            <a:avLst/>
          </a:prstGeom>
          <a:noFill/>
          <a:ln>
            <a:noFill/>
          </a:ln>
          <a:effectLst/>
        </p:spPr>
        <p:txBody>
          <a:bodyPr spcFirstLastPara="0" vert="horz" wrap="square" lIns="25718" tIns="25718" rIns="142875" bIns="105666" numCol="1" spcCol="1270" anchor="t" anchorCtr="0">
            <a:noAutofit/>
          </a:bodyPr>
          <a:lstStyle/>
          <a:p>
            <a:pPr algn="ctr" defTabSz="300038">
              <a:lnSpc>
                <a:spcPct val="90000"/>
              </a:lnSpc>
              <a:spcBef>
                <a:spcPct val="0"/>
              </a:spcBef>
              <a:spcAft>
                <a:spcPct val="35000"/>
              </a:spcAft>
              <a:defRPr/>
            </a:pPr>
            <a:r>
              <a:rPr lang="en-US" sz="1050" b="1" kern="0" dirty="0">
                <a:solidFill>
                  <a:prstClr val="white"/>
                </a:solidFill>
                <a:latin typeface="Calibri" panose="020F0502020204030204"/>
              </a:rPr>
              <a:t>2014: Adaptation components of INDCs/NDCs (1/CP.20)</a:t>
            </a:r>
          </a:p>
        </p:txBody>
      </p:sp>
      <p:sp>
        <p:nvSpPr>
          <p:cNvPr id="29" name="Arrow: Right 28">
            <a:extLst>
              <a:ext uri="{FF2B5EF4-FFF2-40B4-BE49-F238E27FC236}">
                <a16:creationId xmlns:a16="http://schemas.microsoft.com/office/drawing/2014/main" id="{210B415A-359D-47AC-9764-AEAC09220606}"/>
              </a:ext>
            </a:extLst>
          </p:cNvPr>
          <p:cNvSpPr/>
          <p:nvPr/>
        </p:nvSpPr>
        <p:spPr>
          <a:xfrm>
            <a:off x="5455124" y="4949708"/>
            <a:ext cx="3121201" cy="389099"/>
          </a:xfrm>
          <a:prstGeom prst="rightArrow">
            <a:avLst>
              <a:gd name="adj1" fmla="val 69319"/>
              <a:gd name="adj2" fmla="val 50133"/>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p:spPr>
      </p:sp>
      <p:sp>
        <p:nvSpPr>
          <p:cNvPr id="30" name="Arrow: Right 4">
            <a:extLst>
              <a:ext uri="{FF2B5EF4-FFF2-40B4-BE49-F238E27FC236}">
                <a16:creationId xmlns:a16="http://schemas.microsoft.com/office/drawing/2014/main" id="{BAB76F27-0F9F-4E9C-9FC0-48B225353FB7}"/>
              </a:ext>
            </a:extLst>
          </p:cNvPr>
          <p:cNvSpPr txBox="1"/>
          <p:nvPr/>
        </p:nvSpPr>
        <p:spPr>
          <a:xfrm>
            <a:off x="5553149" y="5062685"/>
            <a:ext cx="2682241" cy="155093"/>
          </a:xfrm>
          <a:prstGeom prst="rect">
            <a:avLst/>
          </a:prstGeom>
          <a:solidFill>
            <a:schemeClr val="tx2">
              <a:lumMod val="75000"/>
            </a:schemeClr>
          </a:solidFill>
          <a:ln>
            <a:noFill/>
          </a:ln>
          <a:effectLst/>
        </p:spPr>
        <p:txBody>
          <a:bodyPr spcFirstLastPara="0" vert="horz" wrap="square" lIns="25718" tIns="25718" rIns="142875" bIns="105666" numCol="1" spcCol="1270" anchor="t" anchorCtr="0">
            <a:noAutofit/>
          </a:bodyPr>
          <a:lstStyle/>
          <a:p>
            <a:pPr algn="ctr" defTabSz="300038">
              <a:lnSpc>
                <a:spcPct val="90000"/>
              </a:lnSpc>
              <a:spcBef>
                <a:spcPct val="0"/>
              </a:spcBef>
              <a:spcAft>
                <a:spcPct val="35000"/>
              </a:spcAft>
              <a:defRPr/>
            </a:pPr>
            <a:r>
              <a:rPr lang="en-US" sz="1050" b="1" kern="0" dirty="0">
                <a:solidFill>
                  <a:prstClr val="white"/>
                </a:solidFill>
                <a:latin typeface="Calibri" panose="020F0502020204030204"/>
              </a:rPr>
              <a:t>Low-emission dev. strategies (PA Art 4.19)</a:t>
            </a:r>
          </a:p>
        </p:txBody>
      </p:sp>
      <p:sp>
        <p:nvSpPr>
          <p:cNvPr id="32" name="Rectangle 31">
            <a:extLst>
              <a:ext uri="{FF2B5EF4-FFF2-40B4-BE49-F238E27FC236}">
                <a16:creationId xmlns:a16="http://schemas.microsoft.com/office/drawing/2014/main" id="{F806D191-88A9-4B21-97D5-B51DE37D72AD}"/>
              </a:ext>
            </a:extLst>
          </p:cNvPr>
          <p:cNvSpPr/>
          <p:nvPr/>
        </p:nvSpPr>
        <p:spPr>
          <a:xfrm>
            <a:off x="8691709" y="3709572"/>
            <a:ext cx="1159121" cy="228353"/>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algn="ctr" defTabSz="514350">
              <a:defRPr/>
            </a:pPr>
            <a:r>
              <a:rPr lang="en-US" sz="1050" b="1" kern="0" dirty="0">
                <a:solidFill>
                  <a:prstClr val="white"/>
                </a:solidFill>
                <a:latin typeface="Calibri" panose="020F0502020204030204"/>
              </a:rPr>
              <a:t>UNFCCC website</a:t>
            </a:r>
          </a:p>
        </p:txBody>
      </p:sp>
      <p:sp>
        <p:nvSpPr>
          <p:cNvPr id="33" name="Rectangle 32">
            <a:extLst>
              <a:ext uri="{FF2B5EF4-FFF2-40B4-BE49-F238E27FC236}">
                <a16:creationId xmlns:a16="http://schemas.microsoft.com/office/drawing/2014/main" id="{5D0F7197-9504-4738-B035-A0D22B0D5CC3}"/>
              </a:ext>
            </a:extLst>
          </p:cNvPr>
          <p:cNvSpPr/>
          <p:nvPr/>
        </p:nvSpPr>
        <p:spPr>
          <a:xfrm>
            <a:off x="8691709" y="4074879"/>
            <a:ext cx="1159121" cy="228353"/>
          </a:xfrm>
          <a:prstGeom prst="rect">
            <a:avLst/>
          </a:prstGeom>
          <a:solidFill>
            <a:schemeClr val="tx2">
              <a:lumMod val="75000"/>
            </a:schemeClr>
          </a:solidFill>
          <a:ln w="12700" cap="flat" cmpd="sng" algn="ctr">
            <a:noFill/>
            <a:prstDash val="solid"/>
            <a:miter lim="800000"/>
          </a:ln>
          <a:effectLst/>
        </p:spPr>
        <p:txBody>
          <a:bodyPr rtlCol="0" anchor="ctr"/>
          <a:lstStyle/>
          <a:p>
            <a:pPr algn="ctr" defTabSz="514350">
              <a:defRPr/>
            </a:pPr>
            <a:r>
              <a:rPr lang="en-US" sz="1050" b="1" kern="0" dirty="0">
                <a:solidFill>
                  <a:prstClr val="white"/>
                </a:solidFill>
                <a:latin typeface="Calibri" panose="020F0502020204030204"/>
              </a:rPr>
              <a:t>NAP Central</a:t>
            </a:r>
          </a:p>
        </p:txBody>
      </p:sp>
      <p:sp>
        <p:nvSpPr>
          <p:cNvPr id="36" name="Rectangle 35">
            <a:extLst>
              <a:ext uri="{FF2B5EF4-FFF2-40B4-BE49-F238E27FC236}">
                <a16:creationId xmlns:a16="http://schemas.microsoft.com/office/drawing/2014/main" id="{6403511F-88D6-43B7-8853-CDE7122F9433}"/>
              </a:ext>
            </a:extLst>
          </p:cNvPr>
          <p:cNvSpPr/>
          <p:nvPr/>
        </p:nvSpPr>
        <p:spPr>
          <a:xfrm>
            <a:off x="8691709" y="2940440"/>
            <a:ext cx="1159121" cy="228353"/>
          </a:xfrm>
          <a:prstGeom prst="rect">
            <a:avLst/>
          </a:prstGeom>
          <a:solidFill>
            <a:schemeClr val="tx2">
              <a:lumMod val="50000"/>
            </a:schemeClr>
          </a:solidFill>
          <a:ln w="12700" cap="flat" cmpd="sng" algn="ctr">
            <a:noFill/>
            <a:prstDash val="solid"/>
            <a:miter lim="800000"/>
          </a:ln>
          <a:effectLst/>
        </p:spPr>
        <p:txBody>
          <a:bodyPr rtlCol="0" anchor="ctr"/>
          <a:lstStyle/>
          <a:p>
            <a:pPr algn="ctr" defTabSz="514350">
              <a:defRPr/>
            </a:pPr>
            <a:r>
              <a:rPr lang="en-US" sz="1050" b="1" kern="0" dirty="0">
                <a:solidFill>
                  <a:prstClr val="white"/>
                </a:solidFill>
                <a:latin typeface="Calibri" panose="020F0502020204030204"/>
              </a:rPr>
              <a:t>UNFCCC website</a:t>
            </a:r>
          </a:p>
        </p:txBody>
      </p:sp>
      <p:sp>
        <p:nvSpPr>
          <p:cNvPr id="37" name="Rectangle 36">
            <a:extLst>
              <a:ext uri="{FF2B5EF4-FFF2-40B4-BE49-F238E27FC236}">
                <a16:creationId xmlns:a16="http://schemas.microsoft.com/office/drawing/2014/main" id="{40D8E251-9C76-472D-B158-784D72D86DAB}"/>
              </a:ext>
            </a:extLst>
          </p:cNvPr>
          <p:cNvSpPr/>
          <p:nvPr/>
        </p:nvSpPr>
        <p:spPr>
          <a:xfrm>
            <a:off x="8691709" y="4661210"/>
            <a:ext cx="1156919" cy="228353"/>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algn="ctr" defTabSz="514350">
              <a:defRPr/>
            </a:pPr>
            <a:r>
              <a:rPr lang="en-US" sz="1050" b="1" kern="0" dirty="0">
                <a:solidFill>
                  <a:prstClr val="white"/>
                </a:solidFill>
                <a:latin typeface="Calibri" panose="020F0502020204030204"/>
              </a:rPr>
              <a:t>NDC registry</a:t>
            </a:r>
          </a:p>
        </p:txBody>
      </p:sp>
      <p:sp>
        <p:nvSpPr>
          <p:cNvPr id="38" name="Rectangle 37">
            <a:extLst>
              <a:ext uri="{FF2B5EF4-FFF2-40B4-BE49-F238E27FC236}">
                <a16:creationId xmlns:a16="http://schemas.microsoft.com/office/drawing/2014/main" id="{B3831AA6-E542-4F77-973E-9FDABC930CCF}"/>
              </a:ext>
            </a:extLst>
          </p:cNvPr>
          <p:cNvSpPr/>
          <p:nvPr/>
        </p:nvSpPr>
        <p:spPr>
          <a:xfrm>
            <a:off x="8691709" y="5030081"/>
            <a:ext cx="1156919" cy="228353"/>
          </a:xfrm>
          <a:prstGeom prst="rect">
            <a:avLst/>
          </a:prstGeom>
          <a:solidFill>
            <a:schemeClr val="tx2">
              <a:lumMod val="75000"/>
            </a:schemeClr>
          </a:solidFill>
          <a:ln w="12700" cap="flat" cmpd="sng" algn="ctr">
            <a:noFill/>
            <a:prstDash val="solid"/>
            <a:miter lim="800000"/>
          </a:ln>
          <a:effectLst/>
        </p:spPr>
        <p:txBody>
          <a:bodyPr rtlCol="0" anchor="ctr"/>
          <a:lstStyle/>
          <a:p>
            <a:pPr algn="ctr" defTabSz="514350">
              <a:defRPr/>
            </a:pPr>
            <a:r>
              <a:rPr lang="en-US" sz="1050" b="1" kern="0" dirty="0">
                <a:solidFill>
                  <a:prstClr val="white"/>
                </a:solidFill>
                <a:latin typeface="Calibri" panose="020F0502020204030204"/>
              </a:rPr>
              <a:t>UNFCCC website</a:t>
            </a:r>
          </a:p>
        </p:txBody>
      </p:sp>
      <p:sp>
        <p:nvSpPr>
          <p:cNvPr id="31" name="Rectangle 30">
            <a:extLst>
              <a:ext uri="{FF2B5EF4-FFF2-40B4-BE49-F238E27FC236}">
                <a16:creationId xmlns:a16="http://schemas.microsoft.com/office/drawing/2014/main" id="{D10B5C53-665E-4BBF-B7D9-26118ABB3755}"/>
              </a:ext>
            </a:extLst>
          </p:cNvPr>
          <p:cNvSpPr/>
          <p:nvPr/>
        </p:nvSpPr>
        <p:spPr>
          <a:xfrm>
            <a:off x="8691709" y="2572879"/>
            <a:ext cx="1159121" cy="228353"/>
          </a:xfrm>
          <a:prstGeom prst="rect">
            <a:avLst/>
          </a:prstGeom>
          <a:solidFill>
            <a:schemeClr val="tx2">
              <a:lumMod val="75000"/>
            </a:schemeClr>
          </a:solidFill>
          <a:ln w="12700" cap="flat" cmpd="sng" algn="ctr">
            <a:noFill/>
            <a:prstDash val="solid"/>
            <a:miter lim="800000"/>
          </a:ln>
          <a:effectLst/>
        </p:spPr>
        <p:txBody>
          <a:bodyPr rtlCol="0" anchor="ctr"/>
          <a:lstStyle/>
          <a:p>
            <a:pPr algn="ctr" defTabSz="514350">
              <a:defRPr/>
            </a:pPr>
            <a:r>
              <a:rPr lang="en-US" sz="1050" b="1" kern="0" dirty="0">
                <a:solidFill>
                  <a:prstClr val="white"/>
                </a:solidFill>
                <a:latin typeface="Calibri" panose="020F0502020204030204"/>
              </a:rPr>
              <a:t>Public registry</a:t>
            </a:r>
          </a:p>
        </p:txBody>
      </p:sp>
      <p:sp>
        <p:nvSpPr>
          <p:cNvPr id="35" name="Rectangle 34">
            <a:extLst>
              <a:ext uri="{FF2B5EF4-FFF2-40B4-BE49-F238E27FC236}">
                <a16:creationId xmlns:a16="http://schemas.microsoft.com/office/drawing/2014/main" id="{BD61CD01-3230-4723-AA2F-E39B4E2534EC}"/>
              </a:ext>
            </a:extLst>
          </p:cNvPr>
          <p:cNvSpPr/>
          <p:nvPr/>
        </p:nvSpPr>
        <p:spPr>
          <a:xfrm>
            <a:off x="8691709" y="2205320"/>
            <a:ext cx="1159121" cy="228353"/>
          </a:xfrm>
          <a:prstGeom prst="rect">
            <a:avLst/>
          </a:prstGeom>
          <a:solidFill>
            <a:schemeClr val="tx2">
              <a:lumMod val="60000"/>
              <a:lumOff val="40000"/>
            </a:schemeClr>
          </a:solidFill>
          <a:ln w="12700" cap="flat" cmpd="sng" algn="ctr">
            <a:noFill/>
            <a:prstDash val="solid"/>
            <a:miter lim="800000"/>
          </a:ln>
          <a:effectLst/>
        </p:spPr>
        <p:txBody>
          <a:bodyPr rtlCol="0" anchor="ctr"/>
          <a:lstStyle/>
          <a:p>
            <a:pPr algn="ctr" defTabSz="514350">
              <a:defRPr/>
            </a:pPr>
            <a:r>
              <a:rPr lang="en-US" sz="1050" b="1" kern="0" dirty="0">
                <a:solidFill>
                  <a:prstClr val="white"/>
                </a:solidFill>
                <a:latin typeface="Calibri" panose="020F0502020204030204"/>
              </a:rPr>
              <a:t>NC portal</a:t>
            </a:r>
          </a:p>
        </p:txBody>
      </p:sp>
      <p:sp>
        <p:nvSpPr>
          <p:cNvPr id="34" name="Rectangle 33">
            <a:extLst>
              <a:ext uri="{FF2B5EF4-FFF2-40B4-BE49-F238E27FC236}">
                <a16:creationId xmlns:a16="http://schemas.microsoft.com/office/drawing/2014/main" id="{169517C2-1366-4B23-9A65-78524946ADC1}"/>
              </a:ext>
            </a:extLst>
          </p:cNvPr>
          <p:cNvSpPr/>
          <p:nvPr/>
        </p:nvSpPr>
        <p:spPr>
          <a:xfrm>
            <a:off x="8691709" y="1831270"/>
            <a:ext cx="1159121" cy="228353"/>
          </a:xfrm>
          <a:prstGeom prst="rect">
            <a:avLst/>
          </a:prstGeom>
          <a:solidFill>
            <a:schemeClr val="tx2">
              <a:lumMod val="40000"/>
              <a:lumOff val="60000"/>
            </a:schemeClr>
          </a:solidFill>
          <a:ln w="12700" cap="flat" cmpd="sng" algn="ctr">
            <a:noFill/>
            <a:prstDash val="solid"/>
            <a:miter lim="800000"/>
          </a:ln>
          <a:effectLst/>
        </p:spPr>
        <p:txBody>
          <a:bodyPr rtlCol="0" anchor="ctr"/>
          <a:lstStyle/>
          <a:p>
            <a:pPr algn="ctr" defTabSz="514350">
              <a:defRPr/>
            </a:pPr>
            <a:r>
              <a:rPr lang="en-US" sz="1050" b="1" kern="0" dirty="0">
                <a:solidFill>
                  <a:prstClr val="white"/>
                </a:solidFill>
                <a:latin typeface="Calibri" panose="020F0502020204030204"/>
              </a:rPr>
              <a:t>NC portal</a:t>
            </a:r>
          </a:p>
        </p:txBody>
      </p:sp>
    </p:spTree>
    <p:extLst>
      <p:ext uri="{BB962C8B-B14F-4D97-AF65-F5344CB8AC3E}">
        <p14:creationId xmlns:p14="http://schemas.microsoft.com/office/powerpoint/2010/main" val="149811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5A9C2B-1E49-47E1-931D-0F6D84DCBEF1}"/>
              </a:ext>
            </a:extLst>
          </p:cNvPr>
          <p:cNvPicPr>
            <a:picLocks noChangeAspect="1"/>
          </p:cNvPicPr>
          <p:nvPr/>
        </p:nvPicPr>
        <p:blipFill>
          <a:blip r:embed="rId3"/>
          <a:stretch>
            <a:fillRect/>
          </a:stretch>
        </p:blipFill>
        <p:spPr>
          <a:xfrm>
            <a:off x="2688433" y="1478371"/>
            <a:ext cx="6810375" cy="3901261"/>
          </a:xfrm>
          <a:prstGeom prst="rect">
            <a:avLst/>
          </a:prstGeom>
        </p:spPr>
      </p:pic>
      <p:sp>
        <p:nvSpPr>
          <p:cNvPr id="3" name="Title 1">
            <a:extLst>
              <a:ext uri="{FF2B5EF4-FFF2-40B4-BE49-F238E27FC236}">
                <a16:creationId xmlns:a16="http://schemas.microsoft.com/office/drawing/2014/main" id="{E7C19101-97EF-40A5-999C-AC3468A18B57}"/>
              </a:ext>
            </a:extLst>
          </p:cNvPr>
          <p:cNvSpPr txBox="1">
            <a:spLocks/>
          </p:cNvSpPr>
          <p:nvPr/>
        </p:nvSpPr>
        <p:spPr>
          <a:xfrm>
            <a:off x="2159001" y="1058957"/>
            <a:ext cx="7869238" cy="295835"/>
          </a:xfrm>
          <a:prstGeom prst="rect">
            <a:avLst/>
          </a:prstGeom>
        </p:spPr>
        <p:txBody>
          <a:bodyPr anchor="ctr"/>
          <a:lstStyle>
            <a:lvl1pPr algn="l" rtl="0" eaLnBrk="1" fontAlgn="base" hangingPunct="1">
              <a:lnSpc>
                <a:spcPts val="1500"/>
              </a:lnSpc>
              <a:spcBef>
                <a:spcPct val="0"/>
              </a:spcBef>
              <a:spcAft>
                <a:spcPct val="0"/>
              </a:spcAft>
              <a:defRPr sz="1200" b="1">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pPr defTabSz="685800">
              <a:lnSpc>
                <a:spcPts val="1125"/>
              </a:lnSpc>
            </a:pPr>
            <a:r>
              <a:rPr lang="en-US" sz="1500" kern="0" dirty="0">
                <a:solidFill>
                  <a:srgbClr val="4B93DC"/>
                </a:solidFill>
                <a:latin typeface="Calibri" panose="020F0502020204030204"/>
              </a:rPr>
              <a:t>Potential information synergies between NAPs and BTRs</a:t>
            </a:r>
          </a:p>
        </p:txBody>
      </p:sp>
    </p:spTree>
    <p:extLst>
      <p:ext uri="{BB962C8B-B14F-4D97-AF65-F5344CB8AC3E}">
        <p14:creationId xmlns:p14="http://schemas.microsoft.com/office/powerpoint/2010/main" val="370514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8EA3DB-9301-4307-B091-500D024B169D}"/>
              </a:ext>
            </a:extLst>
          </p:cNvPr>
          <p:cNvSpPr txBox="1">
            <a:spLocks/>
          </p:cNvSpPr>
          <p:nvPr/>
        </p:nvSpPr>
        <p:spPr>
          <a:xfrm>
            <a:off x="2159001" y="1058957"/>
            <a:ext cx="7869238" cy="295835"/>
          </a:xfrm>
          <a:prstGeom prst="rect">
            <a:avLst/>
          </a:prstGeom>
        </p:spPr>
        <p:txBody>
          <a:bodyPr anchor="ctr"/>
          <a:lstStyle>
            <a:lvl1pPr algn="l" rtl="0" eaLnBrk="1" fontAlgn="base" hangingPunct="1">
              <a:lnSpc>
                <a:spcPts val="1500"/>
              </a:lnSpc>
              <a:spcBef>
                <a:spcPct val="0"/>
              </a:spcBef>
              <a:spcAft>
                <a:spcPct val="0"/>
              </a:spcAft>
              <a:defRPr sz="1200" b="1">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pPr defTabSz="685800">
              <a:lnSpc>
                <a:spcPts val="1125"/>
              </a:lnSpc>
            </a:pPr>
            <a:r>
              <a:rPr lang="en-US" sz="1500" kern="0" dirty="0">
                <a:solidFill>
                  <a:srgbClr val="4B93DC"/>
                </a:solidFill>
                <a:latin typeface="Calibri" panose="020F0502020204030204"/>
              </a:rPr>
              <a:t>Criteria to assess adequacy and effectiveness in adaptation planning (UNEP, 2020 &amp; 2021)</a:t>
            </a:r>
          </a:p>
        </p:txBody>
      </p:sp>
      <p:graphicFrame>
        <p:nvGraphicFramePr>
          <p:cNvPr id="2" name="Table 2">
            <a:extLst>
              <a:ext uri="{FF2B5EF4-FFF2-40B4-BE49-F238E27FC236}">
                <a16:creationId xmlns:a16="http://schemas.microsoft.com/office/drawing/2014/main" id="{0A9C4061-E2AC-4440-917C-0660ACFCE9B5}"/>
              </a:ext>
            </a:extLst>
          </p:cNvPr>
          <p:cNvGraphicFramePr>
            <a:graphicFrameLocks noGrp="1"/>
          </p:cNvGraphicFramePr>
          <p:nvPr/>
        </p:nvGraphicFramePr>
        <p:xfrm>
          <a:off x="2159001" y="1550178"/>
          <a:ext cx="7869238" cy="2935605"/>
        </p:xfrm>
        <a:graphic>
          <a:graphicData uri="http://schemas.openxmlformats.org/drawingml/2006/table">
            <a:tbl>
              <a:tblPr firstRow="1" bandRow="1">
                <a:tableStyleId>{073A0DAA-6AF3-43AB-8588-CEC1D06C72B9}</a:tableStyleId>
              </a:tblPr>
              <a:tblGrid>
                <a:gridCol w="2772569">
                  <a:extLst>
                    <a:ext uri="{9D8B030D-6E8A-4147-A177-3AD203B41FA5}">
                      <a16:colId xmlns:a16="http://schemas.microsoft.com/office/drawing/2014/main" val="2065439760"/>
                    </a:ext>
                  </a:extLst>
                </a:gridCol>
                <a:gridCol w="5096669">
                  <a:extLst>
                    <a:ext uri="{9D8B030D-6E8A-4147-A177-3AD203B41FA5}">
                      <a16:colId xmlns:a16="http://schemas.microsoft.com/office/drawing/2014/main" val="4141170493"/>
                    </a:ext>
                  </a:extLst>
                </a:gridCol>
              </a:tblGrid>
              <a:tr h="278130">
                <a:tc>
                  <a:txBody>
                    <a:bodyPr/>
                    <a:lstStyle/>
                    <a:p>
                      <a:r>
                        <a:rPr lang="en-US" sz="1000" dirty="0"/>
                        <a:t>Criteria</a:t>
                      </a:r>
                    </a:p>
                  </a:txBody>
                  <a:tcPr marL="68580" marR="68580" marT="34290" marB="34290"/>
                </a:tc>
                <a:tc>
                  <a:txBody>
                    <a:bodyPr/>
                    <a:lstStyle/>
                    <a:p>
                      <a:r>
                        <a:rPr lang="en-US" sz="1000" dirty="0"/>
                        <a:t>Indicators</a:t>
                      </a:r>
                    </a:p>
                  </a:txBody>
                  <a:tcPr marL="68580" marR="68580" marT="34290" marB="34290"/>
                </a:tc>
                <a:extLst>
                  <a:ext uri="{0D108BD9-81ED-4DB2-BD59-A6C34878D82A}">
                    <a16:rowId xmlns:a16="http://schemas.microsoft.com/office/drawing/2014/main" val="2887826576"/>
                  </a:ext>
                </a:extLst>
              </a:tr>
              <a:tr h="377190">
                <a:tc>
                  <a:txBody>
                    <a:bodyPr/>
                    <a:lstStyle/>
                    <a:p>
                      <a:r>
                        <a:rPr lang="en-US" sz="1000" dirty="0"/>
                        <a:t>Comprehensiveness </a:t>
                      </a:r>
                    </a:p>
                  </a:txBody>
                  <a:tcPr marL="68580" marR="68580" marT="34290" marB="34290"/>
                </a:tc>
                <a:tc>
                  <a:txBody>
                    <a:bodyPr/>
                    <a:lstStyle/>
                    <a:p>
                      <a:pPr marL="285750" indent="-285750">
                        <a:buFont typeface="Arial" panose="020B0604020202020204" pitchFamily="34" charset="0"/>
                        <a:buChar char="•"/>
                      </a:pPr>
                      <a:r>
                        <a:rPr lang="en-US" sz="1000" dirty="0"/>
                        <a:t>Adaptation options comprehensively address assessed risks, impacts, hazards or vulnerabilities</a:t>
                      </a:r>
                    </a:p>
                  </a:txBody>
                  <a:tcPr marL="68580" marR="68580" marT="34290" marB="34290"/>
                </a:tc>
                <a:extLst>
                  <a:ext uri="{0D108BD9-81ED-4DB2-BD59-A6C34878D82A}">
                    <a16:rowId xmlns:a16="http://schemas.microsoft.com/office/drawing/2014/main" val="2363816716"/>
                  </a:ext>
                </a:extLst>
              </a:tr>
              <a:tr h="377190">
                <a:tc>
                  <a:txBody>
                    <a:bodyPr/>
                    <a:lstStyle/>
                    <a:p>
                      <a:r>
                        <a:rPr lang="en-US" sz="1000" dirty="0"/>
                        <a:t>Inclusiveness </a:t>
                      </a:r>
                    </a:p>
                  </a:txBody>
                  <a:tcPr marL="68580" marR="68580" marT="34290" marB="34290"/>
                </a:tc>
                <a:tc>
                  <a:txBody>
                    <a:bodyPr/>
                    <a:lstStyle/>
                    <a:p>
                      <a:pPr marL="285750" indent="-285750">
                        <a:buFont typeface="Arial" panose="020B0604020202020204" pitchFamily="34" charset="0"/>
                        <a:buChar char="•"/>
                      </a:pPr>
                      <a:r>
                        <a:rPr lang="en-US" sz="1000" dirty="0"/>
                        <a:t>Dedicated stakeholder engagement process in place</a:t>
                      </a:r>
                    </a:p>
                    <a:p>
                      <a:pPr marL="285750" indent="-285750">
                        <a:buFont typeface="Arial" panose="020B0604020202020204" pitchFamily="34" charset="0"/>
                        <a:buChar char="•"/>
                      </a:pPr>
                      <a:r>
                        <a:rPr lang="en-US" sz="1000" dirty="0"/>
                        <a:t>Consideration of gender</a:t>
                      </a:r>
                    </a:p>
                  </a:txBody>
                  <a:tcPr marL="68580" marR="68580" marT="34290" marB="34290"/>
                </a:tc>
                <a:extLst>
                  <a:ext uri="{0D108BD9-81ED-4DB2-BD59-A6C34878D82A}">
                    <a16:rowId xmlns:a16="http://schemas.microsoft.com/office/drawing/2014/main" val="1243061838"/>
                  </a:ext>
                </a:extLst>
              </a:tr>
              <a:tr h="840105">
                <a:tc>
                  <a:txBody>
                    <a:bodyPr/>
                    <a:lstStyle/>
                    <a:p>
                      <a:r>
                        <a:rPr lang="en-US" sz="1000" dirty="0" err="1"/>
                        <a:t>Implementability</a:t>
                      </a:r>
                      <a:endParaRPr lang="en-US" sz="1000" dirty="0"/>
                    </a:p>
                  </a:txBody>
                  <a:tcPr marL="68580" marR="68580" marT="34290" marB="34290"/>
                </a:tc>
                <a:tc>
                  <a:txBody>
                    <a:bodyPr/>
                    <a:lstStyle/>
                    <a:p>
                      <a:r>
                        <a:rPr lang="en-US" sz="1000" dirty="0"/>
                        <a:t>Presence of </a:t>
                      </a:r>
                    </a:p>
                    <a:p>
                      <a:pPr marL="742950" lvl="1" indent="-285750">
                        <a:buFont typeface="Arial" panose="020B0604020202020204" pitchFamily="34" charset="0"/>
                        <a:buChar char="•"/>
                      </a:pPr>
                      <a:r>
                        <a:rPr lang="en-US" sz="1000" dirty="0"/>
                        <a:t>Central administrative body</a:t>
                      </a:r>
                    </a:p>
                    <a:p>
                      <a:pPr marL="742950" lvl="1" indent="-285750">
                        <a:buFont typeface="Arial" panose="020B0604020202020204" pitchFamily="34" charset="0"/>
                        <a:buChar char="•"/>
                      </a:pPr>
                      <a:r>
                        <a:rPr lang="en-US" sz="1000" dirty="0"/>
                        <a:t>Regulations</a:t>
                      </a:r>
                    </a:p>
                    <a:p>
                      <a:pPr marL="742950" lvl="1" indent="-285750">
                        <a:buFont typeface="Arial" panose="020B0604020202020204" pitchFamily="34" charset="0"/>
                        <a:buChar char="•"/>
                      </a:pPr>
                      <a:r>
                        <a:rPr lang="en-US" sz="1000" dirty="0"/>
                        <a:t>Investments</a:t>
                      </a:r>
                    </a:p>
                    <a:p>
                      <a:pPr marL="742950" lvl="1" indent="-285750">
                        <a:buFont typeface="Arial" panose="020B0604020202020204" pitchFamily="34" charset="0"/>
                        <a:buChar char="•"/>
                      </a:pPr>
                      <a:r>
                        <a:rPr lang="en-US" sz="1000" dirty="0"/>
                        <a:t>Incentives</a:t>
                      </a:r>
                    </a:p>
                  </a:txBody>
                  <a:tcPr marL="68580" marR="68580" marT="34290" marB="34290"/>
                </a:tc>
                <a:extLst>
                  <a:ext uri="{0D108BD9-81ED-4DB2-BD59-A6C34878D82A}">
                    <a16:rowId xmlns:a16="http://schemas.microsoft.com/office/drawing/2014/main" val="212878571"/>
                  </a:ext>
                </a:extLst>
              </a:tr>
              <a:tr h="531495">
                <a:tc>
                  <a:txBody>
                    <a:bodyPr/>
                    <a:lstStyle/>
                    <a:p>
                      <a:r>
                        <a:rPr lang="en-US" sz="1000" dirty="0"/>
                        <a:t>Integration</a:t>
                      </a:r>
                    </a:p>
                  </a:txBody>
                  <a:tcPr marL="68580" marR="68580" marT="34290" marB="34290"/>
                </a:tc>
                <a:tc>
                  <a:txBody>
                    <a:bodyPr/>
                    <a:lstStyle/>
                    <a:p>
                      <a:r>
                        <a:rPr lang="en-US" sz="1000" dirty="0"/>
                        <a:t>Presence of </a:t>
                      </a:r>
                    </a:p>
                    <a:p>
                      <a:pPr marL="742950" lvl="1" indent="-285750">
                        <a:buFont typeface="Arial" panose="020B0604020202020204" pitchFamily="34" charset="0"/>
                        <a:buChar char="•"/>
                      </a:pPr>
                      <a:r>
                        <a:rPr lang="en-US" sz="1000" dirty="0"/>
                        <a:t>Sectoral adaptation plans and coordination mechanisms</a:t>
                      </a:r>
                    </a:p>
                    <a:p>
                      <a:pPr marL="742950" lvl="1" indent="-285750">
                        <a:buFont typeface="Arial" panose="020B0604020202020204" pitchFamily="34" charset="0"/>
                        <a:buChar char="•"/>
                      </a:pPr>
                      <a:r>
                        <a:rPr lang="en-US" sz="1000" dirty="0"/>
                        <a:t>Subnational adaptation plans and coordination mechanisms</a:t>
                      </a:r>
                    </a:p>
                  </a:txBody>
                  <a:tcPr marL="68580" marR="68580" marT="34290" marB="34290"/>
                </a:tc>
                <a:extLst>
                  <a:ext uri="{0D108BD9-81ED-4DB2-BD59-A6C34878D82A}">
                    <a16:rowId xmlns:a16="http://schemas.microsoft.com/office/drawing/2014/main" val="3744946674"/>
                  </a:ext>
                </a:extLst>
              </a:tr>
              <a:tr h="531495">
                <a:tc>
                  <a:txBody>
                    <a:bodyPr/>
                    <a:lstStyle/>
                    <a:p>
                      <a:r>
                        <a:rPr lang="en-US" sz="1000" dirty="0"/>
                        <a:t>Monitoring and evaluation</a:t>
                      </a:r>
                    </a:p>
                  </a:txBody>
                  <a:tcPr marL="68580" marR="68580" marT="34290" marB="34290"/>
                </a:tc>
                <a:tc>
                  <a:txBody>
                    <a:bodyPr/>
                    <a:lstStyle/>
                    <a:p>
                      <a:pPr marL="285750" indent="-285750">
                        <a:buFont typeface="Arial" panose="020B0604020202020204" pitchFamily="34" charset="0"/>
                        <a:buChar char="•"/>
                      </a:pPr>
                      <a:r>
                        <a:rPr lang="en-US" sz="1000" dirty="0"/>
                        <a:t>M&amp;E system in place</a:t>
                      </a:r>
                    </a:p>
                    <a:p>
                      <a:pPr marL="285750" indent="-285750">
                        <a:buFont typeface="Arial" panose="020B0604020202020204" pitchFamily="34" charset="0"/>
                        <a:buChar char="•"/>
                      </a:pPr>
                      <a:r>
                        <a:rPr lang="en-US" sz="1000" dirty="0"/>
                        <a:t>Monitoring/Progress report published</a:t>
                      </a:r>
                    </a:p>
                    <a:p>
                      <a:pPr marL="285750" indent="-285750">
                        <a:buFont typeface="Arial" panose="020B0604020202020204" pitchFamily="34" charset="0"/>
                        <a:buChar char="•"/>
                      </a:pPr>
                      <a:r>
                        <a:rPr lang="en-US" sz="1000" dirty="0"/>
                        <a:t>Evaluation undertaken and report published</a:t>
                      </a:r>
                    </a:p>
                  </a:txBody>
                  <a:tcPr marL="68580" marR="68580" marT="34290" marB="34290"/>
                </a:tc>
                <a:extLst>
                  <a:ext uri="{0D108BD9-81ED-4DB2-BD59-A6C34878D82A}">
                    <a16:rowId xmlns:a16="http://schemas.microsoft.com/office/drawing/2014/main" val="3393314830"/>
                  </a:ext>
                </a:extLst>
              </a:tr>
            </a:tbl>
          </a:graphicData>
        </a:graphic>
      </p:graphicFrame>
    </p:spTree>
    <p:extLst>
      <p:ext uri="{BB962C8B-B14F-4D97-AF65-F5344CB8AC3E}">
        <p14:creationId xmlns:p14="http://schemas.microsoft.com/office/powerpoint/2010/main" val="356471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8EA3DB-9301-4307-B091-500D024B169D}"/>
              </a:ext>
            </a:extLst>
          </p:cNvPr>
          <p:cNvSpPr txBox="1">
            <a:spLocks/>
          </p:cNvSpPr>
          <p:nvPr/>
        </p:nvSpPr>
        <p:spPr>
          <a:xfrm>
            <a:off x="2159001" y="1058957"/>
            <a:ext cx="7869238" cy="295835"/>
          </a:xfrm>
          <a:prstGeom prst="rect">
            <a:avLst/>
          </a:prstGeom>
        </p:spPr>
        <p:txBody>
          <a:bodyPr anchor="ctr"/>
          <a:lstStyle>
            <a:lvl1pPr algn="l" rtl="0" eaLnBrk="1" fontAlgn="base" hangingPunct="1">
              <a:lnSpc>
                <a:spcPts val="1500"/>
              </a:lnSpc>
              <a:spcBef>
                <a:spcPct val="0"/>
              </a:spcBef>
              <a:spcAft>
                <a:spcPct val="0"/>
              </a:spcAft>
              <a:defRPr sz="1200" b="1">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pPr defTabSz="685800">
              <a:lnSpc>
                <a:spcPts val="1125"/>
              </a:lnSpc>
            </a:pPr>
            <a:r>
              <a:rPr lang="en-US" sz="1500" kern="0" dirty="0">
                <a:solidFill>
                  <a:srgbClr val="4B93DC"/>
                </a:solidFill>
                <a:latin typeface="Calibri" panose="020F0502020204030204"/>
              </a:rPr>
              <a:t>Comprehensiveness</a:t>
            </a:r>
          </a:p>
        </p:txBody>
      </p:sp>
      <p:sp>
        <p:nvSpPr>
          <p:cNvPr id="5" name="TextBox 5"/>
          <p:cNvSpPr txBox="1">
            <a:spLocks/>
          </p:cNvSpPr>
          <p:nvPr/>
        </p:nvSpPr>
        <p:spPr>
          <a:xfrm>
            <a:off x="2183495" y="2135541"/>
            <a:ext cx="2751911" cy="3045217"/>
          </a:xfrm>
          <a:prstGeom prst="rect">
            <a:avLst/>
          </a:prstGeom>
        </p:spPr>
        <p:txBody>
          <a:bodyPr wrap="square" lIns="0" tIns="0" rIns="0" bIns="0" rtlCol="0" anchor="t">
            <a:noAutofit/>
          </a:bodyPr>
          <a:lstStyle/>
          <a:p>
            <a:pPr marL="257175" indent="-257175" defTabSz="685800">
              <a:spcBef>
                <a:spcPts val="450"/>
              </a:spcBef>
              <a:buFont typeface="Wingdings" panose="05000000000000000000" pitchFamily="2" charset="2"/>
              <a:buChar char="q"/>
            </a:pPr>
            <a:r>
              <a:rPr lang="en-US" sz="1500" dirty="0">
                <a:solidFill>
                  <a:srgbClr val="03313D"/>
                </a:solidFill>
                <a:latin typeface="Calibri" panose="020F0502020204030204"/>
              </a:rPr>
              <a:t>The NAP summarizes </a:t>
            </a:r>
            <a:r>
              <a:rPr lang="en-US" sz="1500" b="1" dirty="0">
                <a:solidFill>
                  <a:srgbClr val="03313D"/>
                </a:solidFill>
                <a:latin typeface="Calibri" panose="020F0502020204030204"/>
              </a:rPr>
              <a:t>assessment of impacts, vulnerability and risk</a:t>
            </a:r>
            <a:r>
              <a:rPr lang="en-US" sz="1500" dirty="0">
                <a:solidFill>
                  <a:srgbClr val="03313D"/>
                </a:solidFill>
                <a:latin typeface="Calibri" panose="020F0502020204030204"/>
              </a:rPr>
              <a:t>, including a baseline</a:t>
            </a:r>
          </a:p>
          <a:p>
            <a:pPr marL="257175" indent="-257175" defTabSz="685800">
              <a:spcBef>
                <a:spcPts val="450"/>
              </a:spcBef>
              <a:buFont typeface="Wingdings" panose="05000000000000000000" pitchFamily="2" charset="2"/>
              <a:buChar char="q"/>
            </a:pPr>
            <a:r>
              <a:rPr lang="en-US" sz="1500" dirty="0">
                <a:solidFill>
                  <a:srgbClr val="03313D"/>
                </a:solidFill>
                <a:latin typeface="Calibri" panose="020F0502020204030204"/>
              </a:rPr>
              <a:t>Presents </a:t>
            </a:r>
            <a:r>
              <a:rPr lang="en-US" sz="1500" b="1" dirty="0">
                <a:solidFill>
                  <a:srgbClr val="03313D"/>
                </a:solidFill>
                <a:latin typeface="Calibri" panose="020F0502020204030204"/>
              </a:rPr>
              <a:t>adaptation priorities using multiple lenses</a:t>
            </a:r>
            <a:r>
              <a:rPr lang="en-US" sz="1500" dirty="0">
                <a:solidFill>
                  <a:srgbClr val="03313D"/>
                </a:solidFill>
                <a:latin typeface="Calibri" panose="020F0502020204030204"/>
              </a:rPr>
              <a:t> (hazards, sectors, admin levels, scale, etc.);</a:t>
            </a:r>
          </a:p>
          <a:p>
            <a:pPr marL="257175" indent="-257175" defTabSz="685800">
              <a:spcBef>
                <a:spcPts val="450"/>
              </a:spcBef>
              <a:buFont typeface="Wingdings" panose="05000000000000000000" pitchFamily="2" charset="2"/>
              <a:buChar char="q"/>
            </a:pPr>
            <a:r>
              <a:rPr lang="en-US" sz="1500" dirty="0">
                <a:solidFill>
                  <a:srgbClr val="000000"/>
                </a:solidFill>
                <a:latin typeface="Calibri" panose="020F0502020204030204"/>
                <a:ea typeface="Calibri" panose="020F0502020204030204" pitchFamily="34" charset="0"/>
                <a:cs typeface="Times New Roman" panose="02020603050405020304" pitchFamily="18" charset="0"/>
              </a:rPr>
              <a:t>Provides, in a </a:t>
            </a:r>
            <a:r>
              <a:rPr lang="en-US" sz="1500" b="1" dirty="0">
                <a:solidFill>
                  <a:srgbClr val="000000"/>
                </a:solidFill>
                <a:latin typeface="Calibri" panose="020F0502020204030204"/>
                <a:ea typeface="Calibri" panose="020F0502020204030204" pitchFamily="34" charset="0"/>
                <a:cs typeface="Times New Roman" panose="02020603050405020304" pitchFamily="18" charset="0"/>
              </a:rPr>
              <a:t>transparent</a:t>
            </a:r>
            <a:r>
              <a:rPr lang="en-US" sz="1500" dirty="0">
                <a:solidFill>
                  <a:srgbClr val="000000"/>
                </a:solidFill>
                <a:latin typeface="Calibri" panose="020F0502020204030204"/>
                <a:ea typeface="Calibri" panose="020F0502020204030204" pitchFamily="34" charset="0"/>
                <a:cs typeface="Times New Roman" panose="02020603050405020304" pitchFamily="18" charset="0"/>
              </a:rPr>
              <a:t> manner, the </a:t>
            </a:r>
            <a:r>
              <a:rPr lang="en-US" sz="1500" b="1" dirty="0">
                <a:solidFill>
                  <a:srgbClr val="000000"/>
                </a:solidFill>
                <a:latin typeface="Calibri" panose="020F0502020204030204"/>
                <a:ea typeface="Calibri" panose="020F0502020204030204" pitchFamily="34" charset="0"/>
                <a:cs typeface="Times New Roman" panose="02020603050405020304" pitchFamily="18" charset="0"/>
              </a:rPr>
              <a:t>criteria used for ranking </a:t>
            </a:r>
            <a:r>
              <a:rPr lang="en-US" sz="1500" dirty="0">
                <a:solidFill>
                  <a:srgbClr val="000000"/>
                </a:solidFill>
                <a:latin typeface="Calibri" panose="020F0502020204030204"/>
                <a:ea typeface="Calibri" panose="020F0502020204030204" pitchFamily="34" charset="0"/>
                <a:cs typeface="Times New Roman" panose="02020603050405020304" pitchFamily="18" charset="0"/>
              </a:rPr>
              <a:t>systems, vulnerabilities and risks, and adaptation options</a:t>
            </a:r>
            <a:endParaRPr lang="en-US" sz="1500" dirty="0">
              <a:solidFill>
                <a:srgbClr val="03313D"/>
              </a:solidFill>
              <a:latin typeface="Calibri" panose="020F0502020204030204"/>
            </a:endParaRPr>
          </a:p>
          <a:p>
            <a:pPr marL="257175" indent="-257175" defTabSz="685800">
              <a:spcBef>
                <a:spcPts val="450"/>
              </a:spcBef>
              <a:buFont typeface="Wingdings" panose="05000000000000000000" pitchFamily="2" charset="2"/>
              <a:buChar char="q"/>
            </a:pPr>
            <a:endParaRPr lang="en-US" sz="1500" dirty="0">
              <a:solidFill>
                <a:srgbClr val="03313D"/>
              </a:solidFill>
              <a:latin typeface="Calibri" panose="020F0502020204030204"/>
            </a:endParaRPr>
          </a:p>
        </p:txBody>
      </p:sp>
      <p:sp>
        <p:nvSpPr>
          <p:cNvPr id="2" name="Rectangle 1">
            <a:extLst>
              <a:ext uri="{FF2B5EF4-FFF2-40B4-BE49-F238E27FC236}">
                <a16:creationId xmlns:a16="http://schemas.microsoft.com/office/drawing/2014/main" id="{16225216-B09F-4C10-80B5-34BFBBC6BACE}"/>
              </a:ext>
            </a:extLst>
          </p:cNvPr>
          <p:cNvSpPr/>
          <p:nvPr/>
        </p:nvSpPr>
        <p:spPr>
          <a:xfrm>
            <a:off x="2159001" y="1662103"/>
            <a:ext cx="8048710" cy="323165"/>
          </a:xfrm>
          <a:prstGeom prst="rect">
            <a:avLst/>
          </a:prstGeom>
        </p:spPr>
        <p:txBody>
          <a:bodyPr wrap="square">
            <a:spAutoFit/>
          </a:bodyPr>
          <a:lstStyle/>
          <a:p>
            <a:pPr defTabSz="685800">
              <a:spcBef>
                <a:spcPts val="450"/>
              </a:spcBef>
            </a:pPr>
            <a:r>
              <a:rPr lang="en-US" sz="1500" i="1" dirty="0">
                <a:solidFill>
                  <a:srgbClr val="03313D"/>
                </a:solidFill>
                <a:latin typeface="Calibri" panose="020F0502020204030204"/>
              </a:rPr>
              <a:t>Adaptation options comprehensively address assessed risks, impacts, hazards or vulnerabilities</a:t>
            </a:r>
          </a:p>
        </p:txBody>
      </p:sp>
      <p:pic>
        <p:nvPicPr>
          <p:cNvPr id="4" name="Picture 3">
            <a:extLst>
              <a:ext uri="{FF2B5EF4-FFF2-40B4-BE49-F238E27FC236}">
                <a16:creationId xmlns:a16="http://schemas.microsoft.com/office/drawing/2014/main" id="{8FC606F3-9186-4D4C-A1B5-FA50F14064C5}"/>
              </a:ext>
            </a:extLst>
          </p:cNvPr>
          <p:cNvPicPr>
            <a:picLocks noChangeAspect="1"/>
          </p:cNvPicPr>
          <p:nvPr/>
        </p:nvPicPr>
        <p:blipFill>
          <a:blip r:embed="rId3"/>
          <a:stretch>
            <a:fillRect/>
          </a:stretch>
        </p:blipFill>
        <p:spPr>
          <a:xfrm>
            <a:off x="4970127" y="2165537"/>
            <a:ext cx="5532737" cy="2996684"/>
          </a:xfrm>
          <a:prstGeom prst="rect">
            <a:avLst/>
          </a:prstGeom>
          <a:ln>
            <a:solidFill>
              <a:schemeClr val="tx1"/>
            </a:solidFill>
          </a:ln>
        </p:spPr>
      </p:pic>
      <p:sp>
        <p:nvSpPr>
          <p:cNvPr id="6" name="TextBox 5">
            <a:extLst>
              <a:ext uri="{FF2B5EF4-FFF2-40B4-BE49-F238E27FC236}">
                <a16:creationId xmlns:a16="http://schemas.microsoft.com/office/drawing/2014/main" id="{1660E7B6-2796-49B6-B9BC-031F53E48C2A}"/>
              </a:ext>
            </a:extLst>
          </p:cNvPr>
          <p:cNvSpPr txBox="1"/>
          <p:nvPr/>
        </p:nvSpPr>
        <p:spPr>
          <a:xfrm>
            <a:off x="9874565" y="5195899"/>
            <a:ext cx="750526" cy="230832"/>
          </a:xfrm>
          <a:prstGeom prst="rect">
            <a:avLst/>
          </a:prstGeom>
          <a:noFill/>
        </p:spPr>
        <p:txBody>
          <a:bodyPr wrap="none" rtlCol="0">
            <a:spAutoFit/>
          </a:bodyPr>
          <a:lstStyle/>
          <a:p>
            <a:pPr defTabSz="685800"/>
            <a:r>
              <a:rPr lang="en-US" sz="900" i="1" dirty="0">
                <a:solidFill>
                  <a:srgbClr val="0070C0"/>
                </a:solidFill>
                <a:latin typeface="Calibri" panose="020F0502020204030204"/>
              </a:rPr>
              <a:t>Chad (2022)</a:t>
            </a:r>
          </a:p>
        </p:txBody>
      </p:sp>
    </p:spTree>
    <p:extLst>
      <p:ext uri="{BB962C8B-B14F-4D97-AF65-F5344CB8AC3E}">
        <p14:creationId xmlns:p14="http://schemas.microsoft.com/office/powerpoint/2010/main" val="84690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8EA3DB-9301-4307-B091-500D024B169D}"/>
              </a:ext>
            </a:extLst>
          </p:cNvPr>
          <p:cNvSpPr txBox="1">
            <a:spLocks/>
          </p:cNvSpPr>
          <p:nvPr/>
        </p:nvSpPr>
        <p:spPr>
          <a:xfrm>
            <a:off x="2159001" y="1058957"/>
            <a:ext cx="7869238" cy="295835"/>
          </a:xfrm>
          <a:prstGeom prst="rect">
            <a:avLst/>
          </a:prstGeom>
        </p:spPr>
        <p:txBody>
          <a:bodyPr anchor="ctr"/>
          <a:lstStyle>
            <a:lvl1pPr algn="l" rtl="0" eaLnBrk="1" fontAlgn="base" hangingPunct="1">
              <a:lnSpc>
                <a:spcPts val="1500"/>
              </a:lnSpc>
              <a:spcBef>
                <a:spcPct val="0"/>
              </a:spcBef>
              <a:spcAft>
                <a:spcPct val="0"/>
              </a:spcAft>
              <a:defRPr sz="1200" b="1">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pPr defTabSz="685800">
              <a:lnSpc>
                <a:spcPts val="1125"/>
              </a:lnSpc>
            </a:pPr>
            <a:r>
              <a:rPr lang="en-US" sz="1500" kern="0" dirty="0">
                <a:solidFill>
                  <a:srgbClr val="4B93DC"/>
                </a:solidFill>
                <a:latin typeface="Calibri" panose="020F0502020204030204"/>
              </a:rPr>
              <a:t>Inclusiveness</a:t>
            </a:r>
          </a:p>
        </p:txBody>
      </p:sp>
      <p:sp>
        <p:nvSpPr>
          <p:cNvPr id="5" name="TextBox 5"/>
          <p:cNvSpPr txBox="1">
            <a:spLocks/>
          </p:cNvSpPr>
          <p:nvPr/>
        </p:nvSpPr>
        <p:spPr>
          <a:xfrm>
            <a:off x="2183494" y="2133358"/>
            <a:ext cx="4349450" cy="3090442"/>
          </a:xfrm>
          <a:prstGeom prst="rect">
            <a:avLst/>
          </a:prstGeom>
        </p:spPr>
        <p:txBody>
          <a:bodyPr wrap="square" lIns="0" tIns="0" rIns="0" bIns="0" rtlCol="0" anchor="t">
            <a:noAutofit/>
          </a:bodyPr>
          <a:lstStyle/>
          <a:p>
            <a:pPr marL="257175" indent="-257175" defTabSz="685800">
              <a:spcBef>
                <a:spcPts val="450"/>
              </a:spcBef>
              <a:buFont typeface="Wingdings" panose="05000000000000000000" pitchFamily="2" charset="2"/>
              <a:buChar char="q"/>
            </a:pPr>
            <a:r>
              <a:rPr lang="en-US" sz="1350" dirty="0">
                <a:solidFill>
                  <a:srgbClr val="03313D"/>
                </a:solidFill>
                <a:latin typeface="Calibri" panose="020F0502020204030204"/>
              </a:rPr>
              <a:t>The NAP serves as the national policy instrument for </a:t>
            </a:r>
            <a:r>
              <a:rPr lang="en-US" sz="1350" b="1" dirty="0">
                <a:solidFill>
                  <a:srgbClr val="03313D"/>
                </a:solidFill>
                <a:latin typeface="Calibri" panose="020F0502020204030204"/>
              </a:rPr>
              <a:t>coordinating and driving actions of all actors and stakeholders</a:t>
            </a:r>
            <a:r>
              <a:rPr lang="en-US" sz="1350" dirty="0">
                <a:solidFill>
                  <a:srgbClr val="03313D"/>
                </a:solidFill>
                <a:latin typeface="Calibri" panose="020F0502020204030204"/>
              </a:rPr>
              <a:t> in pursuit of adaptation goals and outcomes;</a:t>
            </a:r>
          </a:p>
          <a:p>
            <a:pPr marL="257175" indent="-257175" defTabSz="685800">
              <a:spcBef>
                <a:spcPts val="450"/>
              </a:spcBef>
              <a:buFont typeface="Wingdings" panose="05000000000000000000" pitchFamily="2" charset="2"/>
              <a:buChar char="q"/>
            </a:pPr>
            <a:r>
              <a:rPr lang="en-US" sz="1350" dirty="0">
                <a:solidFill>
                  <a:srgbClr val="03313D"/>
                </a:solidFill>
                <a:latin typeface="Calibri" panose="020F0502020204030204"/>
              </a:rPr>
              <a:t>Stakeholders are engaged throughout the process from </a:t>
            </a:r>
            <a:r>
              <a:rPr lang="en-US" sz="1350" b="1" dirty="0">
                <a:solidFill>
                  <a:srgbClr val="03313D"/>
                </a:solidFill>
                <a:latin typeface="Calibri" panose="020F0502020204030204"/>
              </a:rPr>
              <a:t>laying the groundwork and addressing gaps; assessments; implementation strategies; reporting, monitoring and review</a:t>
            </a:r>
            <a:r>
              <a:rPr lang="en-US" sz="1350" dirty="0">
                <a:solidFill>
                  <a:srgbClr val="03313D"/>
                </a:solidFill>
                <a:latin typeface="Calibri" panose="020F0502020204030204"/>
              </a:rPr>
              <a:t>;</a:t>
            </a:r>
          </a:p>
          <a:p>
            <a:pPr marL="257175" indent="-257175" defTabSz="685800">
              <a:spcBef>
                <a:spcPts val="450"/>
              </a:spcBef>
              <a:buFont typeface="Wingdings" panose="05000000000000000000" pitchFamily="2" charset="2"/>
              <a:buChar char="q"/>
            </a:pPr>
            <a:r>
              <a:rPr lang="en-US" sz="1350" dirty="0">
                <a:solidFill>
                  <a:srgbClr val="0070C0"/>
                </a:solidFill>
                <a:latin typeface="Calibri" panose="020F0502020204030204"/>
              </a:rPr>
              <a:t>Example</a:t>
            </a:r>
            <a:r>
              <a:rPr lang="en-US" sz="1350" dirty="0">
                <a:solidFill>
                  <a:srgbClr val="03313D"/>
                </a:solidFill>
                <a:latin typeface="Calibri" panose="020F0502020204030204"/>
              </a:rPr>
              <a:t>: Countries are increasingly engaging the full diversity of actors and stakeholders – </a:t>
            </a:r>
            <a:r>
              <a:rPr lang="en-US" sz="1350" b="1" dirty="0">
                <a:solidFill>
                  <a:srgbClr val="03313D"/>
                </a:solidFill>
                <a:latin typeface="Calibri" panose="020F0502020204030204"/>
              </a:rPr>
              <a:t>e.g. majority of the NAPs submitted by the developing countries explicitly address gender and women </a:t>
            </a:r>
            <a:r>
              <a:rPr lang="en-US" sz="1350" dirty="0">
                <a:solidFill>
                  <a:srgbClr val="03313D"/>
                </a:solidFill>
                <a:latin typeface="Calibri" panose="020F0502020204030204"/>
              </a:rPr>
              <a:t>(UNFCCC LDC Expert Group, 2021)</a:t>
            </a:r>
          </a:p>
        </p:txBody>
      </p:sp>
      <p:sp>
        <p:nvSpPr>
          <p:cNvPr id="3" name="Rectangle 2">
            <a:extLst>
              <a:ext uri="{FF2B5EF4-FFF2-40B4-BE49-F238E27FC236}">
                <a16:creationId xmlns:a16="http://schemas.microsoft.com/office/drawing/2014/main" id="{4C200220-DCB9-4A6E-9781-F5E64F65E91E}"/>
              </a:ext>
            </a:extLst>
          </p:cNvPr>
          <p:cNvSpPr/>
          <p:nvPr/>
        </p:nvSpPr>
        <p:spPr>
          <a:xfrm>
            <a:off x="2106914" y="1717614"/>
            <a:ext cx="4426031" cy="300082"/>
          </a:xfrm>
          <a:prstGeom prst="rect">
            <a:avLst/>
          </a:prstGeom>
        </p:spPr>
        <p:txBody>
          <a:bodyPr wrap="square">
            <a:spAutoFit/>
          </a:bodyPr>
          <a:lstStyle/>
          <a:p>
            <a:pPr defTabSz="685800">
              <a:spcBef>
                <a:spcPts val="450"/>
              </a:spcBef>
            </a:pPr>
            <a:r>
              <a:rPr lang="en-US" sz="1350" i="1" dirty="0">
                <a:solidFill>
                  <a:srgbClr val="03313D"/>
                </a:solidFill>
                <a:latin typeface="Calibri" panose="020F0502020204030204"/>
              </a:rPr>
              <a:t>Stakeholder engagement; consideration of gender; etc.</a:t>
            </a:r>
          </a:p>
        </p:txBody>
      </p:sp>
      <p:pic>
        <p:nvPicPr>
          <p:cNvPr id="8" name="Picture 7">
            <a:extLst>
              <a:ext uri="{FF2B5EF4-FFF2-40B4-BE49-F238E27FC236}">
                <a16:creationId xmlns:a16="http://schemas.microsoft.com/office/drawing/2014/main" id="{D0BEA0B3-389D-4308-90C5-FCE0A7713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250" y="878010"/>
            <a:ext cx="3833601" cy="5111468"/>
          </a:xfrm>
          <a:prstGeom prst="rect">
            <a:avLst/>
          </a:prstGeom>
        </p:spPr>
      </p:pic>
    </p:spTree>
    <p:extLst>
      <p:ext uri="{BB962C8B-B14F-4D97-AF65-F5344CB8AC3E}">
        <p14:creationId xmlns:p14="http://schemas.microsoft.com/office/powerpoint/2010/main" val="197852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8EA3DB-9301-4307-B091-500D024B169D}"/>
              </a:ext>
            </a:extLst>
          </p:cNvPr>
          <p:cNvSpPr txBox="1">
            <a:spLocks/>
          </p:cNvSpPr>
          <p:nvPr/>
        </p:nvSpPr>
        <p:spPr>
          <a:xfrm>
            <a:off x="2159001" y="1058957"/>
            <a:ext cx="7869238" cy="295835"/>
          </a:xfrm>
          <a:prstGeom prst="rect">
            <a:avLst/>
          </a:prstGeom>
        </p:spPr>
        <p:txBody>
          <a:bodyPr anchor="ctr"/>
          <a:lstStyle>
            <a:lvl1pPr algn="l" rtl="0" eaLnBrk="1" fontAlgn="base" hangingPunct="1">
              <a:lnSpc>
                <a:spcPts val="1500"/>
              </a:lnSpc>
              <a:spcBef>
                <a:spcPct val="0"/>
              </a:spcBef>
              <a:spcAft>
                <a:spcPct val="0"/>
              </a:spcAft>
              <a:defRPr sz="1200" b="1">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pPr defTabSz="685800">
              <a:lnSpc>
                <a:spcPts val="1125"/>
              </a:lnSpc>
            </a:pPr>
            <a:r>
              <a:rPr lang="en-US" sz="1500" kern="0" dirty="0" err="1">
                <a:solidFill>
                  <a:srgbClr val="4B93DC"/>
                </a:solidFill>
                <a:latin typeface="Calibri" panose="020F0502020204030204"/>
              </a:rPr>
              <a:t>Implementability</a:t>
            </a:r>
            <a:endParaRPr lang="en-US" sz="1500" kern="0" dirty="0">
              <a:solidFill>
                <a:srgbClr val="4B93DC"/>
              </a:solidFill>
              <a:latin typeface="Calibri" panose="020F0502020204030204"/>
            </a:endParaRPr>
          </a:p>
        </p:txBody>
      </p:sp>
      <p:sp>
        <p:nvSpPr>
          <p:cNvPr id="5" name="TextBox 5"/>
          <p:cNvSpPr txBox="1">
            <a:spLocks/>
          </p:cNvSpPr>
          <p:nvPr/>
        </p:nvSpPr>
        <p:spPr>
          <a:xfrm>
            <a:off x="2200856" y="2150721"/>
            <a:ext cx="4036934" cy="2861670"/>
          </a:xfrm>
          <a:prstGeom prst="rect">
            <a:avLst/>
          </a:prstGeom>
        </p:spPr>
        <p:txBody>
          <a:bodyPr wrap="square" lIns="0" tIns="0" rIns="0" bIns="0" rtlCol="0" anchor="t">
            <a:noAutofit/>
          </a:bodyPr>
          <a:lstStyle/>
          <a:p>
            <a:pPr marL="257175" indent="-257175" defTabSz="685800">
              <a:spcBef>
                <a:spcPts val="450"/>
              </a:spcBef>
              <a:buFont typeface="Wingdings" panose="05000000000000000000" pitchFamily="2" charset="2"/>
              <a:buChar char="q"/>
            </a:pPr>
            <a:r>
              <a:rPr lang="en-US" sz="1500" dirty="0">
                <a:solidFill>
                  <a:srgbClr val="03313D"/>
                </a:solidFill>
                <a:latin typeface="Calibri" panose="020F0502020204030204"/>
              </a:rPr>
              <a:t>The NAP serves as a </a:t>
            </a:r>
            <a:r>
              <a:rPr lang="en-US" sz="1500" b="1" dirty="0">
                <a:solidFill>
                  <a:srgbClr val="03313D"/>
                </a:solidFill>
                <a:latin typeface="Calibri" panose="020F0502020204030204"/>
              </a:rPr>
              <a:t>repository of adaptation actions </a:t>
            </a:r>
            <a:r>
              <a:rPr lang="en-US" sz="1500" dirty="0">
                <a:solidFill>
                  <a:srgbClr val="03313D"/>
                </a:solidFill>
                <a:latin typeface="Calibri" panose="020F0502020204030204"/>
              </a:rPr>
              <a:t>such as through projects seeking support and financing to investors including the private sector and bilateral </a:t>
            </a:r>
            <a:r>
              <a:rPr lang="en-US" sz="1500" dirty="0" err="1">
                <a:solidFill>
                  <a:srgbClr val="03313D"/>
                </a:solidFill>
                <a:latin typeface="Calibri" panose="020F0502020204030204"/>
              </a:rPr>
              <a:t>programmes</a:t>
            </a:r>
            <a:r>
              <a:rPr lang="en-US" sz="1500" dirty="0">
                <a:solidFill>
                  <a:srgbClr val="03313D"/>
                </a:solidFill>
                <a:latin typeface="Calibri" panose="020F0502020204030204"/>
              </a:rPr>
              <a:t>;</a:t>
            </a:r>
          </a:p>
          <a:p>
            <a:pPr marL="257175" indent="-257175" defTabSz="685800">
              <a:spcBef>
                <a:spcPts val="450"/>
              </a:spcBef>
              <a:buFont typeface="Wingdings" panose="05000000000000000000" pitchFamily="2" charset="2"/>
              <a:buChar char="q"/>
            </a:pPr>
            <a:r>
              <a:rPr lang="en-US" sz="1500" dirty="0">
                <a:solidFill>
                  <a:srgbClr val="03313D"/>
                </a:solidFill>
                <a:latin typeface="Calibri" panose="020F0502020204030204"/>
              </a:rPr>
              <a:t>Provides details on </a:t>
            </a:r>
            <a:r>
              <a:rPr lang="en-US" sz="1500" b="1" dirty="0">
                <a:solidFill>
                  <a:srgbClr val="03313D"/>
                </a:solidFill>
                <a:latin typeface="Calibri" panose="020F0502020204030204"/>
              </a:rPr>
              <a:t>leadership and coordination arrangements; institutional, legal</a:t>
            </a:r>
            <a:r>
              <a:rPr lang="en-US" sz="1500" dirty="0">
                <a:solidFill>
                  <a:srgbClr val="03313D"/>
                </a:solidFill>
                <a:latin typeface="Calibri" panose="020F0502020204030204"/>
              </a:rPr>
              <a:t> and </a:t>
            </a:r>
            <a:r>
              <a:rPr lang="en-US" sz="1500" b="1" dirty="0">
                <a:solidFill>
                  <a:srgbClr val="03313D"/>
                </a:solidFill>
                <a:latin typeface="Calibri" panose="020F0502020204030204"/>
              </a:rPr>
              <a:t>regulatory frameworks </a:t>
            </a:r>
            <a:r>
              <a:rPr lang="en-US" sz="1500" dirty="0">
                <a:solidFill>
                  <a:srgbClr val="03313D"/>
                </a:solidFill>
                <a:latin typeface="Calibri" panose="020F0502020204030204"/>
              </a:rPr>
              <a:t>guiding adaptation</a:t>
            </a:r>
          </a:p>
          <a:p>
            <a:pPr marL="257175" indent="-257175" defTabSz="685800">
              <a:spcBef>
                <a:spcPts val="450"/>
              </a:spcBef>
              <a:buFont typeface="Wingdings" panose="05000000000000000000" pitchFamily="2" charset="2"/>
              <a:buChar char="q"/>
            </a:pPr>
            <a:r>
              <a:rPr lang="en-US" sz="1500" dirty="0">
                <a:solidFill>
                  <a:srgbClr val="03313D"/>
                </a:solidFill>
                <a:latin typeface="Calibri" panose="020F0502020204030204"/>
              </a:rPr>
              <a:t>The NAP would include </a:t>
            </a:r>
            <a:r>
              <a:rPr lang="en-US" sz="1500" b="1" dirty="0">
                <a:solidFill>
                  <a:srgbClr val="03313D"/>
                </a:solidFill>
                <a:latin typeface="Calibri" panose="020F0502020204030204"/>
              </a:rPr>
              <a:t>adequate details to facilitate swift development and approval of projects and </a:t>
            </a:r>
            <a:r>
              <a:rPr lang="en-US" sz="1500" b="1" dirty="0" err="1">
                <a:solidFill>
                  <a:srgbClr val="03313D"/>
                </a:solidFill>
                <a:latin typeface="Calibri" panose="020F0502020204030204"/>
              </a:rPr>
              <a:t>programmes</a:t>
            </a:r>
            <a:r>
              <a:rPr lang="en-US" sz="1500" dirty="0">
                <a:solidFill>
                  <a:srgbClr val="03313D"/>
                </a:solidFill>
                <a:latin typeface="Calibri" panose="020F0502020204030204"/>
              </a:rPr>
              <a:t> for implementation of adaptation measures;</a:t>
            </a:r>
          </a:p>
          <a:p>
            <a:pPr marL="257175" indent="-257175" defTabSz="685800">
              <a:spcBef>
                <a:spcPts val="450"/>
              </a:spcBef>
              <a:buFont typeface="Wingdings" panose="05000000000000000000" pitchFamily="2" charset="2"/>
              <a:buChar char="q"/>
            </a:pPr>
            <a:r>
              <a:rPr lang="en-US" sz="1500" dirty="0">
                <a:solidFill>
                  <a:srgbClr val="03313D"/>
                </a:solidFill>
                <a:latin typeface="Calibri" panose="020F0502020204030204"/>
              </a:rPr>
              <a:t>Alignment of priority activities </a:t>
            </a:r>
            <a:r>
              <a:rPr lang="en-US" sz="1500" b="1" dirty="0">
                <a:solidFill>
                  <a:srgbClr val="03313D"/>
                </a:solidFill>
                <a:latin typeface="Calibri" panose="020F0502020204030204"/>
              </a:rPr>
              <a:t>with the GCF country </a:t>
            </a:r>
            <a:r>
              <a:rPr lang="en-US" sz="1500" b="1" dirty="0" err="1">
                <a:solidFill>
                  <a:srgbClr val="03313D"/>
                </a:solidFill>
                <a:latin typeface="Calibri" panose="020F0502020204030204"/>
              </a:rPr>
              <a:t>programme</a:t>
            </a:r>
            <a:r>
              <a:rPr lang="en-US" sz="1500" dirty="0">
                <a:solidFill>
                  <a:srgbClr val="03313D"/>
                </a:solidFill>
                <a:latin typeface="Calibri" panose="020F0502020204030204"/>
              </a:rPr>
              <a:t> for the country</a:t>
            </a:r>
          </a:p>
          <a:p>
            <a:pPr marL="257175" indent="-257175" defTabSz="685800">
              <a:spcBef>
                <a:spcPts val="450"/>
              </a:spcBef>
              <a:buFont typeface="Wingdings" panose="05000000000000000000" pitchFamily="2" charset="2"/>
              <a:buChar char="q"/>
            </a:pPr>
            <a:endParaRPr lang="en-US" sz="1500" dirty="0">
              <a:solidFill>
                <a:srgbClr val="03313D"/>
              </a:solidFill>
              <a:latin typeface="Calibri" panose="020F0502020204030204"/>
            </a:endParaRPr>
          </a:p>
        </p:txBody>
      </p:sp>
      <p:sp>
        <p:nvSpPr>
          <p:cNvPr id="2" name="Rectangle 1">
            <a:extLst>
              <a:ext uri="{FF2B5EF4-FFF2-40B4-BE49-F238E27FC236}">
                <a16:creationId xmlns:a16="http://schemas.microsoft.com/office/drawing/2014/main" id="{AD775C52-CAD1-4FF7-B214-342483DBFBD5}"/>
              </a:ext>
            </a:extLst>
          </p:cNvPr>
          <p:cNvSpPr/>
          <p:nvPr/>
        </p:nvSpPr>
        <p:spPr>
          <a:xfrm>
            <a:off x="2200857" y="1476016"/>
            <a:ext cx="4170321" cy="553998"/>
          </a:xfrm>
          <a:prstGeom prst="rect">
            <a:avLst/>
          </a:prstGeom>
        </p:spPr>
        <p:txBody>
          <a:bodyPr wrap="square">
            <a:spAutoFit/>
          </a:bodyPr>
          <a:lstStyle/>
          <a:p>
            <a:pPr defTabSz="685800">
              <a:spcBef>
                <a:spcPts val="450"/>
              </a:spcBef>
            </a:pPr>
            <a:r>
              <a:rPr lang="en-US" sz="1500" i="1" dirty="0">
                <a:solidFill>
                  <a:srgbClr val="03313D"/>
                </a:solidFill>
                <a:latin typeface="Calibri" panose="020F0502020204030204"/>
              </a:rPr>
              <a:t>Central administrative body; Regulations; Investments; Incentives</a:t>
            </a:r>
          </a:p>
        </p:txBody>
      </p:sp>
      <p:pic>
        <p:nvPicPr>
          <p:cNvPr id="3" name="Picture 2">
            <a:extLst>
              <a:ext uri="{FF2B5EF4-FFF2-40B4-BE49-F238E27FC236}">
                <a16:creationId xmlns:a16="http://schemas.microsoft.com/office/drawing/2014/main" id="{5AEF17BB-D6BB-48C7-95E7-C91E86D1C7E1}"/>
              </a:ext>
            </a:extLst>
          </p:cNvPr>
          <p:cNvPicPr>
            <a:picLocks noChangeAspect="1"/>
          </p:cNvPicPr>
          <p:nvPr/>
        </p:nvPicPr>
        <p:blipFill>
          <a:blip r:embed="rId3"/>
          <a:stretch>
            <a:fillRect/>
          </a:stretch>
        </p:blipFill>
        <p:spPr>
          <a:xfrm>
            <a:off x="6210843" y="1475498"/>
            <a:ext cx="4263247" cy="3904560"/>
          </a:xfrm>
          <a:prstGeom prst="rect">
            <a:avLst/>
          </a:prstGeom>
        </p:spPr>
      </p:pic>
      <p:sp>
        <p:nvSpPr>
          <p:cNvPr id="6" name="TextBox 5">
            <a:extLst>
              <a:ext uri="{FF2B5EF4-FFF2-40B4-BE49-F238E27FC236}">
                <a16:creationId xmlns:a16="http://schemas.microsoft.com/office/drawing/2014/main" id="{C2F8C16D-25BB-4E3D-BF9F-2141CC22D34A}"/>
              </a:ext>
            </a:extLst>
          </p:cNvPr>
          <p:cNvSpPr txBox="1"/>
          <p:nvPr/>
        </p:nvSpPr>
        <p:spPr>
          <a:xfrm>
            <a:off x="9362050" y="5172308"/>
            <a:ext cx="1061509" cy="230832"/>
          </a:xfrm>
          <a:prstGeom prst="rect">
            <a:avLst/>
          </a:prstGeom>
          <a:noFill/>
        </p:spPr>
        <p:txBody>
          <a:bodyPr wrap="none" rtlCol="0">
            <a:spAutoFit/>
          </a:bodyPr>
          <a:lstStyle/>
          <a:p>
            <a:pPr defTabSz="685800"/>
            <a:r>
              <a:rPr lang="en-US" sz="900" i="1" dirty="0">
                <a:solidFill>
                  <a:srgbClr val="0070C0"/>
                </a:solidFill>
                <a:latin typeface="Calibri" panose="020F0502020204030204"/>
              </a:rPr>
              <a:t>Timor-Leste (2021)</a:t>
            </a:r>
          </a:p>
        </p:txBody>
      </p:sp>
    </p:spTree>
    <p:extLst>
      <p:ext uri="{BB962C8B-B14F-4D97-AF65-F5344CB8AC3E}">
        <p14:creationId xmlns:p14="http://schemas.microsoft.com/office/powerpoint/2010/main" val="218944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8EA3DB-9301-4307-B091-500D024B169D}"/>
              </a:ext>
            </a:extLst>
          </p:cNvPr>
          <p:cNvSpPr txBox="1">
            <a:spLocks/>
          </p:cNvSpPr>
          <p:nvPr/>
        </p:nvSpPr>
        <p:spPr>
          <a:xfrm>
            <a:off x="2159001" y="1058957"/>
            <a:ext cx="7869238" cy="295835"/>
          </a:xfrm>
          <a:prstGeom prst="rect">
            <a:avLst/>
          </a:prstGeom>
        </p:spPr>
        <p:txBody>
          <a:bodyPr anchor="ctr"/>
          <a:lstStyle>
            <a:lvl1pPr algn="l" rtl="0" eaLnBrk="1" fontAlgn="base" hangingPunct="1">
              <a:lnSpc>
                <a:spcPts val="1500"/>
              </a:lnSpc>
              <a:spcBef>
                <a:spcPct val="0"/>
              </a:spcBef>
              <a:spcAft>
                <a:spcPct val="0"/>
              </a:spcAft>
              <a:defRPr sz="1200" b="1">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pPr defTabSz="685800">
              <a:lnSpc>
                <a:spcPts val="1125"/>
              </a:lnSpc>
            </a:pPr>
            <a:r>
              <a:rPr lang="en-US" sz="1500" kern="0" dirty="0">
                <a:solidFill>
                  <a:srgbClr val="4B93DC"/>
                </a:solidFill>
                <a:latin typeface="Calibri" panose="020F0502020204030204"/>
              </a:rPr>
              <a:t>Integration</a:t>
            </a:r>
          </a:p>
        </p:txBody>
      </p:sp>
      <p:sp>
        <p:nvSpPr>
          <p:cNvPr id="5" name="TextBox 5"/>
          <p:cNvSpPr txBox="1">
            <a:spLocks/>
          </p:cNvSpPr>
          <p:nvPr/>
        </p:nvSpPr>
        <p:spPr>
          <a:xfrm>
            <a:off x="2192176" y="2081272"/>
            <a:ext cx="4462304" cy="2870351"/>
          </a:xfrm>
          <a:prstGeom prst="rect">
            <a:avLst/>
          </a:prstGeom>
        </p:spPr>
        <p:txBody>
          <a:bodyPr wrap="square" lIns="0" tIns="0" rIns="0" bIns="0" rtlCol="0" anchor="t">
            <a:noAutofit/>
          </a:bodyPr>
          <a:lstStyle/>
          <a:p>
            <a:pPr marL="257175" indent="-257175" defTabSz="685800">
              <a:spcBef>
                <a:spcPts val="450"/>
              </a:spcBef>
              <a:buFont typeface="Wingdings" panose="05000000000000000000" pitchFamily="2" charset="2"/>
              <a:buChar char="q"/>
            </a:pPr>
            <a:r>
              <a:rPr lang="en-US" sz="1500" dirty="0">
                <a:solidFill>
                  <a:srgbClr val="03313D"/>
                </a:solidFill>
                <a:latin typeface="Calibri" panose="020F0502020204030204"/>
              </a:rPr>
              <a:t>The NAP serves as the umbrella plan of action for adaptation for the country, embracing all other relevant national plans, sectoral strategies and plans at various subnational levels and where relevant, regional/transboundary plans;</a:t>
            </a:r>
          </a:p>
          <a:p>
            <a:pPr marL="257175" indent="-257175" defTabSz="685800">
              <a:spcBef>
                <a:spcPts val="450"/>
              </a:spcBef>
              <a:buFont typeface="Wingdings" panose="05000000000000000000" pitchFamily="2" charset="2"/>
              <a:buChar char="q"/>
            </a:pPr>
            <a:r>
              <a:rPr lang="en-US" sz="1500" dirty="0">
                <a:solidFill>
                  <a:srgbClr val="03313D"/>
                </a:solidFill>
                <a:latin typeface="Calibri" panose="020F0502020204030204"/>
              </a:rPr>
              <a:t>It serves to manage </a:t>
            </a:r>
            <a:r>
              <a:rPr lang="en-US" sz="1500" b="1" dirty="0">
                <a:solidFill>
                  <a:srgbClr val="03313D"/>
                </a:solidFill>
                <a:latin typeface="Calibri" panose="020F0502020204030204"/>
              </a:rPr>
              <a:t>coherence and synergy of climate change adaptation efforts with national development</a:t>
            </a:r>
            <a:r>
              <a:rPr lang="en-US" sz="1500" dirty="0">
                <a:solidFill>
                  <a:srgbClr val="03313D"/>
                </a:solidFill>
                <a:latin typeface="Calibri" panose="020F0502020204030204"/>
              </a:rPr>
              <a:t>, SDGs, Sendai Framework, other intl., regional and national frameworks;</a:t>
            </a:r>
          </a:p>
          <a:p>
            <a:pPr marL="257175" indent="-257175" defTabSz="685800">
              <a:spcBef>
                <a:spcPts val="450"/>
              </a:spcBef>
              <a:buFont typeface="Wingdings" panose="05000000000000000000" pitchFamily="2" charset="2"/>
              <a:buChar char="q"/>
            </a:pPr>
            <a:r>
              <a:rPr lang="en-US" sz="1500" dirty="0">
                <a:solidFill>
                  <a:srgbClr val="0070C0"/>
                </a:solidFill>
                <a:latin typeface="Calibri" panose="020F0502020204030204"/>
              </a:rPr>
              <a:t>Example</a:t>
            </a:r>
            <a:r>
              <a:rPr lang="en-US" sz="1500" dirty="0">
                <a:solidFill>
                  <a:srgbClr val="000000"/>
                </a:solidFill>
                <a:latin typeface="Calibri" panose="020F0502020204030204"/>
              </a:rPr>
              <a:t>: integration into sectoral strategies; budget coding; integration of vulnerable groups, indigenous peoples, etc.; (</a:t>
            </a:r>
            <a:r>
              <a:rPr lang="en-US" sz="1500" dirty="0">
                <a:solidFill>
                  <a:srgbClr val="03313D"/>
                </a:solidFill>
                <a:latin typeface="Calibri" panose="020F0502020204030204"/>
              </a:rPr>
              <a:t>UNFCCC LDC Expert Group, 2021)</a:t>
            </a:r>
            <a:endParaRPr lang="en-US" sz="1500" b="1" dirty="0">
              <a:solidFill>
                <a:srgbClr val="03313D"/>
              </a:solidFill>
              <a:latin typeface="Calibri" panose="020F0502020204030204"/>
            </a:endParaRPr>
          </a:p>
        </p:txBody>
      </p:sp>
      <p:sp>
        <p:nvSpPr>
          <p:cNvPr id="2" name="Rectangle 1">
            <a:extLst>
              <a:ext uri="{FF2B5EF4-FFF2-40B4-BE49-F238E27FC236}">
                <a16:creationId xmlns:a16="http://schemas.microsoft.com/office/drawing/2014/main" id="{F9903F4D-7CB8-4683-9A94-CD63A5656040}"/>
              </a:ext>
            </a:extLst>
          </p:cNvPr>
          <p:cNvSpPr/>
          <p:nvPr/>
        </p:nvSpPr>
        <p:spPr>
          <a:xfrm>
            <a:off x="2159001" y="1436387"/>
            <a:ext cx="5806310" cy="553998"/>
          </a:xfrm>
          <a:prstGeom prst="rect">
            <a:avLst/>
          </a:prstGeom>
        </p:spPr>
        <p:txBody>
          <a:bodyPr wrap="square">
            <a:spAutoFit/>
          </a:bodyPr>
          <a:lstStyle/>
          <a:p>
            <a:pPr defTabSz="685800">
              <a:spcBef>
                <a:spcPts val="450"/>
              </a:spcBef>
            </a:pPr>
            <a:r>
              <a:rPr lang="en-US" sz="1500" i="1" dirty="0">
                <a:solidFill>
                  <a:srgbClr val="03313D"/>
                </a:solidFill>
                <a:latin typeface="Calibri" panose="020F0502020204030204"/>
              </a:rPr>
              <a:t>Sectoral and subnational adaptation plans and coordination mechanisms</a:t>
            </a:r>
          </a:p>
        </p:txBody>
      </p:sp>
      <p:graphicFrame>
        <p:nvGraphicFramePr>
          <p:cNvPr id="4" name="Diagram 3">
            <a:extLst>
              <a:ext uri="{FF2B5EF4-FFF2-40B4-BE49-F238E27FC236}">
                <a16:creationId xmlns:a16="http://schemas.microsoft.com/office/drawing/2014/main" id="{0321CFB5-A225-43FE-9D64-60F63EFD21C3}"/>
              </a:ext>
            </a:extLst>
          </p:cNvPr>
          <p:cNvGraphicFramePr/>
          <p:nvPr/>
        </p:nvGraphicFramePr>
        <p:xfrm>
          <a:off x="6506904" y="2029185"/>
          <a:ext cx="4245015" cy="3255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92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8EA3DB-9301-4307-B091-500D024B169D}"/>
              </a:ext>
            </a:extLst>
          </p:cNvPr>
          <p:cNvSpPr txBox="1">
            <a:spLocks/>
          </p:cNvSpPr>
          <p:nvPr/>
        </p:nvSpPr>
        <p:spPr>
          <a:xfrm>
            <a:off x="2159001" y="1058957"/>
            <a:ext cx="7869238" cy="295835"/>
          </a:xfrm>
          <a:prstGeom prst="rect">
            <a:avLst/>
          </a:prstGeom>
        </p:spPr>
        <p:txBody>
          <a:bodyPr anchor="ctr"/>
          <a:lstStyle>
            <a:lvl1pPr algn="l" rtl="0" eaLnBrk="1" fontAlgn="base" hangingPunct="1">
              <a:lnSpc>
                <a:spcPts val="1500"/>
              </a:lnSpc>
              <a:spcBef>
                <a:spcPct val="0"/>
              </a:spcBef>
              <a:spcAft>
                <a:spcPct val="0"/>
              </a:spcAft>
              <a:defRPr sz="1200" b="1">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pPr defTabSz="685800">
              <a:lnSpc>
                <a:spcPts val="1125"/>
              </a:lnSpc>
            </a:pPr>
            <a:r>
              <a:rPr lang="en-US" sz="1500" kern="0" dirty="0">
                <a:solidFill>
                  <a:srgbClr val="4B93DC"/>
                </a:solidFill>
                <a:latin typeface="Calibri" panose="020F0502020204030204"/>
              </a:rPr>
              <a:t>Monitoring and evaluation</a:t>
            </a:r>
          </a:p>
        </p:txBody>
      </p:sp>
      <p:sp>
        <p:nvSpPr>
          <p:cNvPr id="5" name="TextBox 5"/>
          <p:cNvSpPr txBox="1">
            <a:spLocks/>
          </p:cNvSpPr>
          <p:nvPr/>
        </p:nvSpPr>
        <p:spPr>
          <a:xfrm>
            <a:off x="2183495" y="2133359"/>
            <a:ext cx="7967883" cy="2879033"/>
          </a:xfrm>
          <a:prstGeom prst="rect">
            <a:avLst/>
          </a:prstGeom>
        </p:spPr>
        <p:txBody>
          <a:bodyPr wrap="square" lIns="0" tIns="0" rIns="0" bIns="0" rtlCol="0" anchor="t">
            <a:noAutofit/>
          </a:bodyPr>
          <a:lstStyle/>
          <a:p>
            <a:pPr marL="257175" indent="-257175" defTabSz="685800">
              <a:spcBef>
                <a:spcPts val="450"/>
              </a:spcBef>
              <a:buFont typeface="Wingdings" panose="05000000000000000000" pitchFamily="2" charset="2"/>
              <a:buChar char="q"/>
            </a:pPr>
            <a:r>
              <a:rPr lang="en-US" sz="1500" dirty="0">
                <a:solidFill>
                  <a:srgbClr val="03313D"/>
                </a:solidFill>
                <a:latin typeface="Calibri" panose="020F0502020204030204"/>
              </a:rPr>
              <a:t>The NAP would clearly state </a:t>
            </a:r>
            <a:r>
              <a:rPr lang="en-US" sz="1500" b="1" dirty="0">
                <a:solidFill>
                  <a:srgbClr val="03313D"/>
                </a:solidFill>
                <a:latin typeface="Calibri" panose="020F0502020204030204"/>
              </a:rPr>
              <a:t>goals, objectives</a:t>
            </a:r>
            <a:r>
              <a:rPr lang="en-US" sz="1500" dirty="0">
                <a:solidFill>
                  <a:srgbClr val="03313D"/>
                </a:solidFill>
                <a:latin typeface="Calibri" panose="020F0502020204030204"/>
              </a:rPr>
              <a:t> and where possible, concrete </a:t>
            </a:r>
            <a:r>
              <a:rPr lang="en-US" sz="1500" b="1" dirty="0">
                <a:solidFill>
                  <a:srgbClr val="03313D"/>
                </a:solidFill>
                <a:latin typeface="Calibri" panose="020F0502020204030204"/>
              </a:rPr>
              <a:t>targets </a:t>
            </a:r>
            <a:r>
              <a:rPr lang="en-US" sz="1500" dirty="0">
                <a:solidFill>
                  <a:srgbClr val="03313D"/>
                </a:solidFill>
                <a:latin typeface="Calibri" panose="020F0502020204030204"/>
              </a:rPr>
              <a:t>to guide application of appropriate M&amp;E systems in the future</a:t>
            </a:r>
          </a:p>
          <a:p>
            <a:pPr marL="257175" indent="-257175" defTabSz="685800">
              <a:spcBef>
                <a:spcPts val="450"/>
              </a:spcBef>
              <a:buFont typeface="Wingdings" panose="05000000000000000000" pitchFamily="2" charset="2"/>
              <a:buChar char="q"/>
            </a:pPr>
            <a:r>
              <a:rPr lang="en-US" sz="1500" dirty="0">
                <a:solidFill>
                  <a:srgbClr val="000000"/>
                </a:solidFill>
                <a:latin typeface="Calibri" panose="020F0502020204030204"/>
                <a:ea typeface="Calibri" panose="020F0502020204030204" pitchFamily="34" charset="0"/>
                <a:cs typeface="Times New Roman" panose="02020603050405020304" pitchFamily="18" charset="0"/>
              </a:rPr>
              <a:t>It would provide a </a:t>
            </a:r>
            <a:r>
              <a:rPr lang="en-US" sz="1500" b="1" dirty="0">
                <a:solidFill>
                  <a:srgbClr val="000000"/>
                </a:solidFill>
                <a:latin typeface="Calibri" panose="020F0502020204030204"/>
                <a:ea typeface="Calibri" panose="020F0502020204030204" pitchFamily="34" charset="0"/>
                <a:cs typeface="Times New Roman" panose="02020603050405020304" pitchFamily="18" charset="0"/>
              </a:rPr>
              <a:t>baseline of vulnerability, </a:t>
            </a:r>
            <a:r>
              <a:rPr lang="en-US" sz="1500" dirty="0">
                <a:solidFill>
                  <a:srgbClr val="000000"/>
                </a:solidFill>
                <a:latin typeface="Calibri" panose="020F0502020204030204"/>
                <a:ea typeface="Calibri" panose="020F0502020204030204" pitchFamily="34" charset="0"/>
                <a:cs typeface="Times New Roman" panose="02020603050405020304" pitchFamily="18" charset="0"/>
              </a:rPr>
              <a:t>and give regular updates on vulnerability to inform assessment of progress in adaptation in </a:t>
            </a:r>
            <a:r>
              <a:rPr lang="en-US" sz="1500" b="1" dirty="0">
                <a:solidFill>
                  <a:srgbClr val="000000"/>
                </a:solidFill>
                <a:latin typeface="Calibri" panose="020F0502020204030204"/>
                <a:ea typeface="Calibri" panose="020F0502020204030204" pitchFamily="34" charset="0"/>
                <a:cs typeface="Times New Roman" panose="02020603050405020304" pitchFamily="18" charset="0"/>
              </a:rPr>
              <a:t>relation to the global temperature goal</a:t>
            </a:r>
            <a:r>
              <a:rPr lang="en-US" sz="1500" dirty="0">
                <a:solidFill>
                  <a:srgbClr val="000000"/>
                </a:solidFill>
                <a:latin typeface="Calibri" panose="020F0502020204030204"/>
                <a:ea typeface="Calibri" panose="020F0502020204030204" pitchFamily="34" charset="0"/>
                <a:cs typeface="Times New Roman" panose="02020603050405020304" pitchFamily="18" charset="0"/>
              </a:rPr>
              <a:t> of &lt;2 °C and the </a:t>
            </a:r>
            <a:r>
              <a:rPr lang="en-US" sz="1500" b="1" dirty="0">
                <a:solidFill>
                  <a:srgbClr val="000000"/>
                </a:solidFill>
                <a:latin typeface="Calibri" panose="020F0502020204030204"/>
                <a:ea typeface="Calibri" panose="020F0502020204030204" pitchFamily="34" charset="0"/>
                <a:cs typeface="Times New Roman" panose="02020603050405020304" pitchFamily="18" charset="0"/>
              </a:rPr>
              <a:t>global goal on adaptation</a:t>
            </a:r>
            <a:endParaRPr lang="en-US" sz="1500" dirty="0">
              <a:solidFill>
                <a:srgbClr val="03313D"/>
              </a:solidFill>
              <a:latin typeface="Calibri" panose="020F0502020204030204"/>
            </a:endParaRPr>
          </a:p>
        </p:txBody>
      </p:sp>
      <p:sp>
        <p:nvSpPr>
          <p:cNvPr id="2" name="Rectangle 1">
            <a:extLst>
              <a:ext uri="{FF2B5EF4-FFF2-40B4-BE49-F238E27FC236}">
                <a16:creationId xmlns:a16="http://schemas.microsoft.com/office/drawing/2014/main" id="{3DD9F83C-531B-4880-83F9-3FAE6C4EBFC7}"/>
              </a:ext>
            </a:extLst>
          </p:cNvPr>
          <p:cNvSpPr/>
          <p:nvPr/>
        </p:nvSpPr>
        <p:spPr>
          <a:xfrm>
            <a:off x="2159002" y="1467075"/>
            <a:ext cx="7967883" cy="553998"/>
          </a:xfrm>
          <a:prstGeom prst="rect">
            <a:avLst/>
          </a:prstGeom>
        </p:spPr>
        <p:txBody>
          <a:bodyPr wrap="square">
            <a:spAutoFit/>
          </a:bodyPr>
          <a:lstStyle/>
          <a:p>
            <a:pPr defTabSz="685800">
              <a:spcBef>
                <a:spcPts val="450"/>
              </a:spcBef>
            </a:pPr>
            <a:r>
              <a:rPr lang="en-US" sz="1500" i="1" dirty="0">
                <a:solidFill>
                  <a:srgbClr val="03313D"/>
                </a:solidFill>
                <a:latin typeface="Calibri" panose="020F0502020204030204"/>
              </a:rPr>
              <a:t>M&amp;E system in place; Monitoring/Progress report published; Evaluation undertaken; report published</a:t>
            </a:r>
          </a:p>
        </p:txBody>
      </p:sp>
    </p:spTree>
    <p:extLst>
      <p:ext uri="{BB962C8B-B14F-4D97-AF65-F5344CB8AC3E}">
        <p14:creationId xmlns:p14="http://schemas.microsoft.com/office/powerpoint/2010/main" val="2746978682"/>
      </p:ext>
    </p:extLst>
  </p:cSld>
  <p:clrMapOvr>
    <a:masterClrMapping/>
  </p:clrMapOvr>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F754FA02DCA72488A894E436BA3344B" ma:contentTypeVersion="6" ma:contentTypeDescription="Ein neues Dokument erstellen." ma:contentTypeScope="" ma:versionID="f71106032f6b0c1bf26b660b0c19e0e9">
  <xsd:schema xmlns:xsd="http://www.w3.org/2001/XMLSchema" xmlns:xs="http://www.w3.org/2001/XMLSchema" xmlns:p="http://schemas.microsoft.com/office/2006/metadata/properties" xmlns:ns2="d48a697e-fd98-49a0-85bc-f2587ce56d60" xmlns:ns3="3b4ddbec-3349-4c85-93f9-32bd5c8d2b43" targetNamespace="http://schemas.microsoft.com/office/2006/metadata/properties" ma:root="true" ma:fieldsID="d5ccb3916ecc75320aba3c8d29e60cac" ns2:_="" ns3:_="">
    <xsd:import namespace="d48a697e-fd98-49a0-85bc-f2587ce56d60"/>
    <xsd:import namespace="3b4ddbec-3349-4c85-93f9-32bd5c8d2b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a697e-fd98-49a0-85bc-f2587ce56d60"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4ddbec-3349-4c85-93f9-32bd5c8d2b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A2393D-77A6-4D0D-BCF7-F00333B59C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8a697e-fd98-49a0-85bc-f2587ce56d60"/>
    <ds:schemaRef ds:uri="3b4ddbec-3349-4c85-93f9-32bd5c8d2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C1A4C2-E5A2-424A-B988-2C7C0BD511D6}">
  <ds:schemaRefs>
    <ds:schemaRef ds:uri="http://schemas.microsoft.com/sharepoint/v3/contenttype/forms"/>
  </ds:schemaRefs>
</ds:datastoreItem>
</file>

<file path=customXml/itemProps3.xml><?xml version="1.0" encoding="utf-8"?>
<ds:datastoreItem xmlns:ds="http://schemas.openxmlformats.org/officeDocument/2006/customXml" ds:itemID="{45E78C06-1E79-4E98-B74E-AE02377F39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b4ddbec-3349-4c85-93f9-32bd5c8d2b43"/>
    <ds:schemaRef ds:uri="http://purl.org/dc/elements/1.1/"/>
    <ds:schemaRef ds:uri="http://schemas.microsoft.com/office/2006/metadata/properties"/>
    <ds:schemaRef ds:uri="d48a697e-fd98-49a0-85bc-f2587ce56d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810</Words>
  <Application>Microsoft Office PowerPoint</Application>
  <PresentationFormat>Widescreen</PresentationFormat>
  <Paragraphs>99</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 UNFCCC PowerPoint</vt:lpstr>
      <vt:lpstr>PATPA Regional Group Anglophone Africa: Reporting on adaptation through the Biennial Transparency Report 22-24 February 2022 Virtual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PATPA Regional Group Anglophone Africa: Reporting on adaptation through the Biennial Transparency Report 22-24 February 2022 Virtual event</dc:title>
  <dc:creator>Bening, Aaron GIZ</dc:creator>
  <cp:lastModifiedBy>Bening, Aaron GIZ</cp:lastModifiedBy>
  <cp:revision>1</cp:revision>
  <dcterms:created xsi:type="dcterms:W3CDTF">2022-03-21T08:48:17Z</dcterms:created>
  <dcterms:modified xsi:type="dcterms:W3CDTF">2022-03-21T08:48:45Z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0x0101009F754FA02DCA72488A894E436BA3344B</vt:lpwstr>
  </property>
</Properties>
</file>